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10991" r:id="rId5"/>
    <p:sldId id="10985" r:id="rId6"/>
    <p:sldId id="11008" r:id="rId7"/>
    <p:sldId id="11002" r:id="rId8"/>
    <p:sldId id="11005" r:id="rId9"/>
    <p:sldId id="11006" r:id="rId10"/>
    <p:sldId id="10999" r:id="rId11"/>
    <p:sldId id="10993" r:id="rId12"/>
    <p:sldId id="11001" r:id="rId13"/>
    <p:sldId id="11003" r:id="rId14"/>
    <p:sldId id="11004" r:id="rId15"/>
    <p:sldId id="10992" r:id="rId16"/>
    <p:sldId id="10995" r:id="rId17"/>
    <p:sldId id="10994" r:id="rId18"/>
    <p:sldId id="11009" r:id="rId19"/>
    <p:sldId id="11012" r:id="rId20"/>
    <p:sldId id="11013" r:id="rId21"/>
    <p:sldId id="10990"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43D96C-4412-3712-6DAE-90D7B62879B5}" name="Maryna Sokolova" initials="MS" userId="S::Maryna.Sokolova@mpi.govt.nz::9df93946-439e-4603-89aa-be3b4b5cfcec" providerId="AD"/>
  <p188:author id="{98B15099-0B8E-0F1C-B0AB-53E7DFE02E84}" name="Nikki Douglas" initials="ND" userId="S::Nikki.Douglas@mpi.govt.nz::9d02288b-c640-4a55-aaff-bf2f07c735a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F772C0-054F-4C6C-B435-B4FA6045B946}" v="1" dt="2024-09-23T22:13:34.9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44" autoAdjust="0"/>
    <p:restoredTop sz="94660"/>
  </p:normalViewPr>
  <p:slideViewPr>
    <p:cSldViewPr snapToGrid="0">
      <p:cViewPr varScale="1">
        <p:scale>
          <a:sx n="111" d="100"/>
          <a:sy n="111" d="100"/>
        </p:scale>
        <p:origin x="528" y="96"/>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8" d="100"/>
          <a:sy n="58" d="100"/>
        </p:scale>
        <p:origin x="3254"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448" cy="497838"/>
          </a:xfrm>
          <a:prstGeom prst="rect">
            <a:avLst/>
          </a:prstGeom>
        </p:spPr>
        <p:txBody>
          <a:bodyPr vert="horz" lIns="91321" tIns="45661" rIns="91321" bIns="45661" rtlCol="0"/>
          <a:lstStyle>
            <a:lvl1pPr algn="l">
              <a:defRPr sz="1200"/>
            </a:lvl1pPr>
          </a:lstStyle>
          <a:p>
            <a:endParaRPr lang="en-NZ"/>
          </a:p>
        </p:txBody>
      </p:sp>
      <p:sp>
        <p:nvSpPr>
          <p:cNvPr id="3" name="Date Placeholder 2"/>
          <p:cNvSpPr>
            <a:spLocks noGrp="1"/>
          </p:cNvSpPr>
          <p:nvPr>
            <p:ph type="dt" idx="1"/>
          </p:nvPr>
        </p:nvSpPr>
        <p:spPr>
          <a:xfrm>
            <a:off x="3850643" y="0"/>
            <a:ext cx="2945448" cy="497838"/>
          </a:xfrm>
          <a:prstGeom prst="rect">
            <a:avLst/>
          </a:prstGeom>
        </p:spPr>
        <p:txBody>
          <a:bodyPr vert="horz" lIns="91321" tIns="45661" rIns="91321" bIns="45661" rtlCol="0"/>
          <a:lstStyle>
            <a:lvl1pPr algn="r">
              <a:defRPr sz="1200"/>
            </a:lvl1pPr>
          </a:lstStyle>
          <a:p>
            <a:fld id="{4CAF593E-EE1A-4B4C-909C-2A419A002503}" type="datetimeFigureOut">
              <a:rPr lang="en-NZ" smtClean="0"/>
              <a:t>24/09/2024</a:t>
            </a:fld>
            <a:endParaRPr lang="en-NZ"/>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321" tIns="45661" rIns="91321" bIns="45661" rtlCol="0" anchor="ctr"/>
          <a:lstStyle/>
          <a:p>
            <a:endParaRPr lang="en-NZ"/>
          </a:p>
        </p:txBody>
      </p:sp>
      <p:sp>
        <p:nvSpPr>
          <p:cNvPr id="5" name="Notes Placeholder 4"/>
          <p:cNvSpPr>
            <a:spLocks noGrp="1"/>
          </p:cNvSpPr>
          <p:nvPr>
            <p:ph type="body" sz="quarter" idx="3"/>
          </p:nvPr>
        </p:nvSpPr>
        <p:spPr>
          <a:xfrm>
            <a:off x="680085" y="4777026"/>
            <a:ext cx="5437506" cy="3908187"/>
          </a:xfrm>
          <a:prstGeom prst="rect">
            <a:avLst/>
          </a:prstGeom>
        </p:spPr>
        <p:txBody>
          <a:bodyPr vert="horz" lIns="91321" tIns="45661" rIns="91321" bIns="4566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428801"/>
            <a:ext cx="2945448" cy="497838"/>
          </a:xfrm>
          <a:prstGeom prst="rect">
            <a:avLst/>
          </a:prstGeom>
        </p:spPr>
        <p:txBody>
          <a:bodyPr vert="horz" lIns="91321" tIns="45661" rIns="91321" bIns="45661" rtlCol="0" anchor="b"/>
          <a:lstStyle>
            <a:lvl1pPr algn="l">
              <a:defRPr sz="1200"/>
            </a:lvl1pPr>
          </a:lstStyle>
          <a:p>
            <a:endParaRPr lang="en-NZ"/>
          </a:p>
        </p:txBody>
      </p:sp>
      <p:sp>
        <p:nvSpPr>
          <p:cNvPr id="7" name="Slide Number Placeholder 6"/>
          <p:cNvSpPr>
            <a:spLocks noGrp="1"/>
          </p:cNvSpPr>
          <p:nvPr>
            <p:ph type="sldNum" sz="quarter" idx="5"/>
          </p:nvPr>
        </p:nvSpPr>
        <p:spPr>
          <a:xfrm>
            <a:off x="3850643" y="9428801"/>
            <a:ext cx="2945448" cy="497838"/>
          </a:xfrm>
          <a:prstGeom prst="rect">
            <a:avLst/>
          </a:prstGeom>
        </p:spPr>
        <p:txBody>
          <a:bodyPr vert="horz" lIns="91321" tIns="45661" rIns="91321" bIns="45661" rtlCol="0" anchor="b"/>
          <a:lstStyle>
            <a:lvl1pPr algn="r">
              <a:defRPr sz="1200"/>
            </a:lvl1pPr>
          </a:lstStyle>
          <a:p>
            <a:fld id="{C94C819E-4551-48AB-AA89-56AEB95B9D58}" type="slidenum">
              <a:rPr lang="en-NZ" smtClean="0"/>
              <a:t>‹#›</a:t>
            </a:fld>
            <a:endParaRPr lang="en-NZ"/>
          </a:p>
        </p:txBody>
      </p:sp>
    </p:spTree>
    <p:extLst>
      <p:ext uri="{BB962C8B-B14F-4D97-AF65-F5344CB8AC3E}">
        <p14:creationId xmlns:p14="http://schemas.microsoft.com/office/powerpoint/2010/main" val="2889704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19050" lvl="0" indent="-342900" algn="just">
              <a:lnSpc>
                <a:spcPct val="105000"/>
              </a:lnSpc>
              <a:spcBef>
                <a:spcPts val="300"/>
              </a:spcBef>
              <a:spcAft>
                <a:spcPts val="800"/>
              </a:spcAft>
              <a:buFont typeface="Arial" panose="020B0604020202020204" pitchFamily="34" charset="0"/>
              <a:buAutoNum type="arabicPeriod"/>
            </a:pPr>
            <a:r>
              <a:rPr lang="en-GB" sz="1800" u="none" strike="noStrike" dirty="0">
                <a:effectLst/>
                <a:latin typeface="Arial" panose="020B0604020202020204" pitchFamily="34" charset="0"/>
                <a:ea typeface="Calibri" panose="020F0502020204030204" pitchFamily="34" charset="0"/>
              </a:rPr>
              <a:t>For example, recent analysis shows South Georgia wildlife were infected by a single bird from (probably) Argentina which is around 2000km away. Similarly, since the Galapagos Islands outbreak has resolved, there have been no more reported incursions from the South American mainland which is 1000km away. </a:t>
            </a:r>
            <a:endParaRPr lang="en-NZ" sz="1800" u="none" strike="noStrike" dirty="0">
              <a:effectLst/>
              <a:latin typeface="Arial" panose="020B0604020202020204" pitchFamily="34" charset="0"/>
              <a:ea typeface="Calibri" panose="020F0502020204030204" pitchFamily="34" charset="0"/>
            </a:endParaRPr>
          </a:p>
          <a:p>
            <a:pPr marL="342900" marR="19050" lvl="0" indent="-342900" algn="just">
              <a:lnSpc>
                <a:spcPct val="105000"/>
              </a:lnSpc>
              <a:spcBef>
                <a:spcPts val="300"/>
              </a:spcBef>
              <a:spcAft>
                <a:spcPts val="800"/>
              </a:spcAft>
              <a:buFont typeface="Arial" panose="020B0604020202020204" pitchFamily="34" charset="0"/>
              <a:buAutoNum type="arabicPeriod"/>
            </a:pPr>
            <a:r>
              <a:rPr lang="en-NZ" sz="1800" u="none" strike="noStrike" dirty="0">
                <a:effectLst/>
                <a:latin typeface="Arial" panose="020B0604020202020204" pitchFamily="34" charset="0"/>
                <a:ea typeface="Calibri" panose="020F0502020204030204" pitchFamily="34" charset="0"/>
              </a:rPr>
              <a:t>Sub-Antarctic islands south of New Zealand are around 1,500–2,000 km from the Antarctic mainland, and the longest distance between islands are about 1,291 km (see map on overleaf). The Chatham Islands are around 6,000 km from the Antarctic Peninsula. </a:t>
            </a:r>
            <a:r>
              <a:rPr lang="en-NZ" sz="1800" u="none" strike="noStrike">
                <a:effectLst/>
                <a:latin typeface="Arial" panose="020B0604020202020204" pitchFamily="34" charset="0"/>
                <a:ea typeface="Calibri" panose="020F0502020204030204" pitchFamily="34" charset="0"/>
              </a:rPr>
              <a:t>Map one shows the distances birds infected with HPAI would have to travel if it were to arrive in New Zealand from Antarctica. </a:t>
            </a:r>
          </a:p>
          <a:p>
            <a:endParaRPr lang="en-NZ"/>
          </a:p>
        </p:txBody>
      </p:sp>
      <p:sp>
        <p:nvSpPr>
          <p:cNvPr id="4" name="Slide Number Placeholder 3"/>
          <p:cNvSpPr>
            <a:spLocks noGrp="1"/>
          </p:cNvSpPr>
          <p:nvPr>
            <p:ph type="sldNum" sz="quarter" idx="5"/>
          </p:nvPr>
        </p:nvSpPr>
        <p:spPr/>
        <p:txBody>
          <a:bodyPr/>
          <a:lstStyle/>
          <a:p>
            <a:fld id="{C94C819E-4551-48AB-AA89-56AEB95B9D58}" type="slidenum">
              <a:rPr lang="en-NZ" smtClean="0"/>
              <a:t>3</a:t>
            </a:fld>
            <a:endParaRPr lang="en-NZ"/>
          </a:p>
        </p:txBody>
      </p:sp>
    </p:spTree>
    <p:extLst>
      <p:ext uri="{BB962C8B-B14F-4D97-AF65-F5344CB8AC3E}">
        <p14:creationId xmlns:p14="http://schemas.microsoft.com/office/powerpoint/2010/main" val="3866276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2456-8BB5-4A64-BDA1-3617F9293D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F83A75C0-E294-47AE-8B59-A1D1F06D1EE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1938AA18-C485-4191-AB88-9536BB34E3AE}"/>
              </a:ext>
            </a:extLst>
          </p:cNvPr>
          <p:cNvSpPr>
            <a:spLocks noGrp="1"/>
          </p:cNvSpPr>
          <p:nvPr>
            <p:ph type="dt" sz="half" idx="10"/>
          </p:nvPr>
        </p:nvSpPr>
        <p:spPr>
          <a:xfrm>
            <a:off x="838200" y="6356350"/>
            <a:ext cx="2743200" cy="365125"/>
          </a:xfrm>
          <a:prstGeom prst="rect">
            <a:avLst/>
          </a:prstGeom>
        </p:spPr>
        <p:txBody>
          <a:bodyPr/>
          <a:lstStyle/>
          <a:p>
            <a:fld id="{DCBD8B09-083B-4BE4-8D99-A051B2A8B7A8}" type="datetimeFigureOut">
              <a:rPr lang="en-NZ" smtClean="0"/>
              <a:t>24/09/2024</a:t>
            </a:fld>
            <a:endParaRPr lang="en-NZ"/>
          </a:p>
        </p:txBody>
      </p:sp>
      <p:sp>
        <p:nvSpPr>
          <p:cNvPr id="5" name="Footer Placeholder 4">
            <a:extLst>
              <a:ext uri="{FF2B5EF4-FFF2-40B4-BE49-F238E27FC236}">
                <a16:creationId xmlns:a16="http://schemas.microsoft.com/office/drawing/2014/main" id="{7D7231B5-56AA-4080-B8F3-66B14766A300}"/>
              </a:ext>
            </a:extLst>
          </p:cNvPr>
          <p:cNvSpPr>
            <a:spLocks noGrp="1"/>
          </p:cNvSpPr>
          <p:nvPr>
            <p:ph type="ftr" sz="quarter" idx="11"/>
          </p:nvPr>
        </p:nvSpPr>
        <p:spPr>
          <a:xfrm>
            <a:off x="4038600" y="6356350"/>
            <a:ext cx="4114800" cy="365125"/>
          </a:xfrm>
          <a:prstGeom prst="rect">
            <a:avLst/>
          </a:prstGeom>
        </p:spPr>
        <p:txBody>
          <a:bodyPr/>
          <a:lstStyle/>
          <a:p>
            <a:endParaRPr lang="en-NZ"/>
          </a:p>
        </p:txBody>
      </p:sp>
      <p:sp>
        <p:nvSpPr>
          <p:cNvPr id="6" name="Slide Number Placeholder 5">
            <a:extLst>
              <a:ext uri="{FF2B5EF4-FFF2-40B4-BE49-F238E27FC236}">
                <a16:creationId xmlns:a16="http://schemas.microsoft.com/office/drawing/2014/main" id="{9ABCF810-6935-4340-955A-7E404DE0BFCA}"/>
              </a:ext>
            </a:extLst>
          </p:cNvPr>
          <p:cNvSpPr>
            <a:spLocks noGrp="1"/>
          </p:cNvSpPr>
          <p:nvPr>
            <p:ph type="sldNum" sz="quarter" idx="12"/>
          </p:nvPr>
        </p:nvSpPr>
        <p:spPr/>
        <p:txBody>
          <a:bodyPr/>
          <a:lstStyle/>
          <a:p>
            <a:fld id="{6EDDCF78-FD55-4DA1-986E-A993B1EECEC7}" type="slidenum">
              <a:rPr lang="en-NZ" smtClean="0"/>
              <a:t>‹#›</a:t>
            </a:fld>
            <a:endParaRPr lang="en-NZ"/>
          </a:p>
        </p:txBody>
      </p:sp>
      <p:cxnSp>
        <p:nvCxnSpPr>
          <p:cNvPr id="8" name="Straight Connector 7">
            <a:extLst>
              <a:ext uri="{FF2B5EF4-FFF2-40B4-BE49-F238E27FC236}">
                <a16:creationId xmlns:a16="http://schemas.microsoft.com/office/drawing/2014/main" id="{DF87E09F-6F41-45B3-A58B-E768492E4AB5}"/>
              </a:ext>
            </a:extLst>
          </p:cNvPr>
          <p:cNvCxnSpPr/>
          <p:nvPr userDrawn="1"/>
        </p:nvCxnSpPr>
        <p:spPr>
          <a:xfrm>
            <a:off x="112143" y="724623"/>
            <a:ext cx="11957934"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8711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59E774-D87C-47FD-9FFF-B924B0B352C8}" type="slidenum">
              <a:rPr lang="en-US" smtClean="0"/>
              <a:t>‹#›</a:t>
            </a:fld>
            <a:endParaRPr lang="en-US"/>
          </a:p>
        </p:txBody>
      </p:sp>
      <p:cxnSp>
        <p:nvCxnSpPr>
          <p:cNvPr id="7" name="Straight Connector 6">
            <a:extLst>
              <a:ext uri="{FF2B5EF4-FFF2-40B4-BE49-F238E27FC236}">
                <a16:creationId xmlns:a16="http://schemas.microsoft.com/office/drawing/2014/main" id="{916A13E1-B00E-4C99-AF0F-6471A7E190E0}"/>
              </a:ext>
            </a:extLst>
          </p:cNvPr>
          <p:cNvCxnSpPr/>
          <p:nvPr userDrawn="1"/>
        </p:nvCxnSpPr>
        <p:spPr>
          <a:xfrm>
            <a:off x="203200" y="914400"/>
            <a:ext cx="11785600"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284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5770BD-3A13-4A61-9099-098A91AA47F1}"/>
              </a:ext>
            </a:extLst>
          </p:cNvPr>
          <p:cNvSpPr>
            <a:spLocks noGrp="1"/>
          </p:cNvSpPr>
          <p:nvPr>
            <p:ph type="title"/>
          </p:nvPr>
        </p:nvSpPr>
        <p:spPr>
          <a:xfrm>
            <a:off x="113209" y="136525"/>
            <a:ext cx="11965585" cy="898645"/>
          </a:xfrm>
          <a:prstGeom prst="rect">
            <a:avLst/>
          </a:prstGeom>
        </p:spPr>
        <p:txBody>
          <a:bodyPr vert="horz" lIns="91440" tIns="45720" rIns="91440" bIns="45720" rtlCol="0" anchor="ctr">
            <a:normAutofit/>
          </a:bodyPr>
          <a:lstStyle/>
          <a:p>
            <a:r>
              <a:rPr lang="en-US" dirty="0"/>
              <a:t>Click to edit Master title style</a:t>
            </a:r>
            <a:endParaRPr lang="en-NZ" dirty="0"/>
          </a:p>
        </p:txBody>
      </p:sp>
      <p:sp>
        <p:nvSpPr>
          <p:cNvPr id="6" name="Slide Number Placeholder 5">
            <a:extLst>
              <a:ext uri="{FF2B5EF4-FFF2-40B4-BE49-F238E27FC236}">
                <a16:creationId xmlns:a16="http://schemas.microsoft.com/office/drawing/2014/main" id="{9AE266EE-BA0C-4B27-AA11-839C9B5A5AF7}"/>
              </a:ext>
            </a:extLst>
          </p:cNvPr>
          <p:cNvSpPr>
            <a:spLocks noGrp="1"/>
          </p:cNvSpPr>
          <p:nvPr>
            <p:ph type="sldNum" sz="quarter" idx="4"/>
          </p:nvPr>
        </p:nvSpPr>
        <p:spPr>
          <a:xfrm>
            <a:off x="11706044" y="6356350"/>
            <a:ext cx="36403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DDCF78-FD55-4DA1-986E-A993B1EECEC7}" type="slidenum">
              <a:rPr lang="en-NZ" smtClean="0"/>
              <a:t>‹#›</a:t>
            </a:fld>
            <a:endParaRPr lang="en-NZ"/>
          </a:p>
        </p:txBody>
      </p:sp>
      <p:sp>
        <p:nvSpPr>
          <p:cNvPr id="7" name="Rectangle 6">
            <a:extLst>
              <a:ext uri="{FF2B5EF4-FFF2-40B4-BE49-F238E27FC236}">
                <a16:creationId xmlns:a16="http://schemas.microsoft.com/office/drawing/2014/main" id="{84555997-EFBA-4EE1-9B0D-4D035D651036}"/>
              </a:ext>
            </a:extLst>
          </p:cNvPr>
          <p:cNvSpPr/>
          <p:nvPr userDrawn="1"/>
        </p:nvSpPr>
        <p:spPr>
          <a:xfrm>
            <a:off x="0" y="0"/>
            <a:ext cx="113211" cy="68580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Rectangle 7">
            <a:extLst>
              <a:ext uri="{FF2B5EF4-FFF2-40B4-BE49-F238E27FC236}">
                <a16:creationId xmlns:a16="http://schemas.microsoft.com/office/drawing/2014/main" id="{C97E6B19-BA62-4858-AC78-4A4945FF59E2}"/>
              </a:ext>
            </a:extLst>
          </p:cNvPr>
          <p:cNvSpPr/>
          <p:nvPr userDrawn="1"/>
        </p:nvSpPr>
        <p:spPr>
          <a:xfrm>
            <a:off x="12074435" y="0"/>
            <a:ext cx="113211" cy="68580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63E5A754-5537-44ED-9ADE-079B198F2015}"/>
              </a:ext>
            </a:extLst>
          </p:cNvPr>
          <p:cNvSpPr/>
          <p:nvPr userDrawn="1"/>
        </p:nvSpPr>
        <p:spPr>
          <a:xfrm rot="5400000">
            <a:off x="6032863" y="-5919652"/>
            <a:ext cx="121921" cy="1196122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Rectangle 9">
            <a:extLst>
              <a:ext uri="{FF2B5EF4-FFF2-40B4-BE49-F238E27FC236}">
                <a16:creationId xmlns:a16="http://schemas.microsoft.com/office/drawing/2014/main" id="{DD3AC722-5086-4068-8957-7E262FFAAD2C}"/>
              </a:ext>
            </a:extLst>
          </p:cNvPr>
          <p:cNvSpPr/>
          <p:nvPr userDrawn="1"/>
        </p:nvSpPr>
        <p:spPr>
          <a:xfrm rot="5400000">
            <a:off x="6037221" y="816427"/>
            <a:ext cx="121921" cy="1196122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718481018"/>
      </p:ext>
    </p:extLst>
  </p:cSld>
  <p:clrMap bg1="lt1" tx1="dk1" bg2="lt2" tx2="dk2" accent1="accent1" accent2="accent2" accent3="accent3" accent4="accent4" accent5="accent5" accent6="accent6" hlink="hlink" folHlink="folHlink"/>
  <p:sldLayoutIdLst>
    <p:sldLayoutId id="2147483649" r:id="rId1"/>
    <p:sldLayoutId id="2147483654" r:id="rId2"/>
  </p:sldLayoutIdLst>
  <p:txStyles>
    <p:titleStyle>
      <a:lvl1pPr algn="l" defTabSz="914400" rtl="0" eaLnBrk="1" latinLnBrk="0" hangingPunct="1">
        <a:lnSpc>
          <a:spcPct val="90000"/>
        </a:lnSpc>
        <a:spcBef>
          <a:spcPct val="0"/>
        </a:spcBef>
        <a:buNone/>
        <a:defRPr sz="20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5.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MPI / PIANZ / EPF Webinar</a:t>
            </a:r>
            <a:endParaRPr lang="en-NZ" b="1" dirty="0">
              <a:latin typeface="Calibri" panose="020F050202020403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AACD17DC-E92B-F6C7-8D05-38BB1DCE9043}"/>
              </a:ext>
            </a:extLst>
          </p:cNvPr>
          <p:cNvSpPr txBox="1"/>
          <p:nvPr/>
        </p:nvSpPr>
        <p:spPr>
          <a:xfrm>
            <a:off x="2591933" y="2428639"/>
            <a:ext cx="6327781" cy="12893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en-NZ" sz="4400" kern="100" dirty="0">
                <a:latin typeface="Calibri" panose="020F0502020204030204" pitchFamily="34" charset="0"/>
                <a:ea typeface="Aptos" panose="020B0004020202020204" pitchFamily="34" charset="0"/>
                <a:cs typeface="Times New Roman" panose="02020603050405020304" pitchFamily="18" charset="0"/>
              </a:rPr>
              <a:t>HPAI Study Tour Findings</a:t>
            </a:r>
          </a:p>
          <a:p>
            <a:pPr algn="ctr"/>
            <a:r>
              <a:rPr lang="en-NZ" sz="2400" kern="100" dirty="0">
                <a:latin typeface="Calibri" panose="020F0502020204030204" pitchFamily="34" charset="0"/>
                <a:ea typeface="Aptos" panose="020B0004020202020204" pitchFamily="34" charset="0"/>
                <a:cs typeface="Times New Roman" panose="02020603050405020304" pitchFamily="18" charset="0"/>
              </a:rPr>
              <a:t>Industry Webinar</a:t>
            </a:r>
          </a:p>
          <a:p>
            <a:pPr algn="ctr"/>
            <a:r>
              <a:rPr lang="en-NZ" sz="2400" kern="100" dirty="0">
                <a:latin typeface="Calibri" panose="020F0502020204030204" pitchFamily="34" charset="0"/>
                <a:ea typeface="Aptos" panose="020B0004020202020204" pitchFamily="34" charset="0"/>
                <a:cs typeface="Times New Roman" panose="02020603050405020304" pitchFamily="18" charset="0"/>
              </a:rPr>
              <a:t>24 September 2024</a:t>
            </a:r>
          </a:p>
          <a:p>
            <a:pPr marL="285750" indent="-285750" algn="ctr">
              <a:buFont typeface="Arial" panose="020B0604020202020204" pitchFamily="34" charset="0"/>
              <a:buChar char="•"/>
            </a:pPr>
            <a:endParaRPr lang="en-NZ" sz="1400" kern="100" dirty="0">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endParaRPr lang="en-NZ" sz="1400" kern="100" dirty="0">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endParaRPr lang="en-NZ" sz="1400" kern="100" dirty="0">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marR="0" algn="l" defTabSz="457200" rtl="0" fontAlgn="auto" latinLnBrk="0" hangingPunct="0">
              <a:lnSpc>
                <a:spcPct val="100000"/>
              </a:lnSpc>
              <a:spcBef>
                <a:spcPts val="0"/>
              </a:spcBef>
              <a:spcAft>
                <a:spcPts val="0"/>
              </a:spcAft>
              <a:buClrTx/>
              <a:buSzTx/>
              <a:tabLst/>
            </a:pPr>
            <a:endParaRPr kumimoji="0" lang="en-US" sz="1400" i="0" u="sng" strike="noStrike" cap="none" spc="0" normalizeH="0" baseline="0" dirty="0">
              <a:ln>
                <a:noFill/>
              </a:ln>
              <a:solidFill>
                <a:srgbClr val="000000"/>
              </a:solidFill>
              <a:effectLst/>
              <a:uFillTx/>
              <a:ea typeface="Corbel"/>
              <a:cs typeface="Corbel"/>
              <a:sym typeface="Corbel"/>
            </a:endParaRPr>
          </a:p>
          <a:p>
            <a:pPr marR="0" algn="l" defTabSz="457200" rtl="0" fontAlgn="auto" latinLnBrk="0" hangingPunct="0">
              <a:lnSpc>
                <a:spcPct val="100000"/>
              </a:lnSpc>
              <a:spcBef>
                <a:spcPts val="0"/>
              </a:spcBef>
              <a:spcAft>
                <a:spcPts val="0"/>
              </a:spcAft>
              <a:buClrTx/>
              <a:buSzTx/>
              <a:tabLst/>
            </a:pPr>
            <a:endParaRPr lang="en-US" sz="1400" u="sng" dirty="0">
              <a:solidFill>
                <a:srgbClr val="000000"/>
              </a:solidFill>
              <a:ea typeface="Corbel"/>
              <a:cs typeface="Corbel"/>
              <a:sym typeface="Corbel"/>
            </a:endParaRPr>
          </a:p>
        </p:txBody>
      </p:sp>
      <p:pic>
        <p:nvPicPr>
          <p:cNvPr id="2" name="Picture 1">
            <a:extLst>
              <a:ext uri="{FF2B5EF4-FFF2-40B4-BE49-F238E27FC236}">
                <a16:creationId xmlns:a16="http://schemas.microsoft.com/office/drawing/2014/main" id="{CE34B1A0-91C4-7185-C43D-5CE7E67A331A}"/>
              </a:ext>
            </a:extLst>
          </p:cNvPr>
          <p:cNvPicPr>
            <a:picLocks noChangeAspect="1"/>
          </p:cNvPicPr>
          <p:nvPr/>
        </p:nvPicPr>
        <p:blipFill>
          <a:blip r:embed="rId2"/>
          <a:stretch>
            <a:fillRect/>
          </a:stretch>
        </p:blipFill>
        <p:spPr>
          <a:xfrm>
            <a:off x="9622117" y="6007730"/>
            <a:ext cx="2321111" cy="643967"/>
          </a:xfrm>
          <a:prstGeom prst="rect">
            <a:avLst/>
          </a:prstGeom>
        </p:spPr>
      </p:pic>
    </p:spTree>
    <p:extLst>
      <p:ext uri="{BB962C8B-B14F-4D97-AF65-F5344CB8AC3E}">
        <p14:creationId xmlns:p14="http://schemas.microsoft.com/office/powerpoint/2010/main" val="3065190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410936"/>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HPAI</a:t>
            </a:r>
            <a:r>
              <a:rPr lang="en-NZ" b="1" dirty="0">
                <a:solidFill>
                  <a:prstClr val="black"/>
                </a:solidFill>
                <a:latin typeface="Calibri" panose="020F0502020204030204"/>
              </a:rPr>
              <a:t> </a:t>
            </a: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Study Tour Operational Summary: Key Takeouts</a:t>
            </a:r>
            <a:endParaRPr lang="en-NZ" b="1" dirty="0">
              <a:latin typeface="Calibri" panose="020F050202020403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AACD17DC-E92B-F6C7-8D05-38BB1DCE9043}"/>
              </a:ext>
            </a:extLst>
          </p:cNvPr>
          <p:cNvSpPr txBox="1"/>
          <p:nvPr/>
        </p:nvSpPr>
        <p:spPr>
          <a:xfrm>
            <a:off x="285640" y="850270"/>
            <a:ext cx="11584143" cy="51574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r>
              <a:rPr lang="en-NZ" sz="2000" u="sng" kern="100" dirty="0">
                <a:latin typeface="Calibri" panose="020F0502020204030204" pitchFamily="34" charset="0"/>
                <a:ea typeface="Aptos" panose="020B0004020202020204" pitchFamily="34" charset="0"/>
                <a:cs typeface="Times New Roman" panose="02020603050405020304" pitchFamily="18" charset="0"/>
              </a:rPr>
              <a:t>Key Takeouts from the Study Tours:</a:t>
            </a:r>
            <a:endParaRPr lang="en-NZ" sz="2000" u="sng"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endParaRPr lang="en-NZ" sz="2000"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NZ" sz="2000" kern="100" dirty="0">
                <a:effectLst/>
                <a:latin typeface="Calibri" panose="020F0502020204030204" pitchFamily="34" charset="0"/>
                <a:ea typeface="Aptos" panose="020B0004020202020204" pitchFamily="34" charset="0"/>
                <a:cs typeface="Times New Roman" panose="02020603050405020304" pitchFamily="18" charset="0"/>
              </a:rPr>
              <a:t>Very successful tours with high level of engagement</a:t>
            </a:r>
            <a:r>
              <a:rPr lang="en-NZ" sz="2000" kern="100" dirty="0">
                <a:latin typeface="Calibri" panose="020F0502020204030204" pitchFamily="34" charset="0"/>
                <a:ea typeface="Aptos" panose="020B0004020202020204" pitchFamily="34" charset="0"/>
                <a:cs typeface="Times New Roman" panose="02020603050405020304" pitchFamily="18" charset="0"/>
              </a:rPr>
              <a:t> and </a:t>
            </a:r>
            <a:r>
              <a:rPr lang="en-NZ" sz="2000" kern="100" dirty="0">
                <a:effectLst/>
                <a:latin typeface="Calibri" panose="020F0502020204030204" pitchFamily="34" charset="0"/>
                <a:ea typeface="Aptos" panose="020B0004020202020204" pitchFamily="34" charset="0"/>
                <a:cs typeface="Times New Roman" panose="02020603050405020304" pitchFamily="18" charset="0"/>
              </a:rPr>
              <a:t>access to key decision makers, government officials, industry bodies and site visits</a:t>
            </a:r>
          </a:p>
          <a:p>
            <a:pPr marL="285750" indent="-285750">
              <a:buFont typeface="Arial" panose="020B0604020202020204" pitchFamily="34" charset="0"/>
              <a:buChar char="•"/>
            </a:pPr>
            <a:endParaRPr lang="en-NZ" sz="2000" kern="100" dirty="0">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endParaRPr lang="en-NZ" sz="2000" kern="100" dirty="0">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NZ" sz="2000" kern="100" dirty="0">
                <a:latin typeface="Calibri" panose="020F0502020204030204" pitchFamily="34" charset="0"/>
                <a:ea typeface="Aptos" panose="020B0004020202020204" pitchFamily="34" charset="0"/>
                <a:cs typeface="Times New Roman" panose="02020603050405020304" pitchFamily="18" charset="0"/>
              </a:rPr>
              <a:t>HPAI H5N1 2.3.4.4b – wildlife adapted strain is different to AU HPAI and requires different planning</a:t>
            </a:r>
          </a:p>
          <a:p>
            <a:pPr marL="285750" indent="-285750">
              <a:buFont typeface="Arial" panose="020B0604020202020204" pitchFamily="34" charset="0"/>
              <a:buChar char="•"/>
            </a:pPr>
            <a:r>
              <a:rPr lang="en-NZ" sz="2000" kern="100" dirty="0">
                <a:latin typeface="Calibri" panose="020F0502020204030204" pitchFamily="34" charset="0"/>
                <a:ea typeface="Aptos" panose="020B0004020202020204" pitchFamily="34" charset="0"/>
                <a:cs typeface="Times New Roman" panose="02020603050405020304" pitchFamily="18" charset="0"/>
              </a:rPr>
              <a:t>Outbreaks are associated with the seasonal migratory patterns of wild birds</a:t>
            </a:r>
          </a:p>
          <a:p>
            <a:pPr marL="285750" indent="-285750">
              <a:buFont typeface="Arial" panose="020B0604020202020204" pitchFamily="34" charset="0"/>
              <a:buChar char="•"/>
            </a:pPr>
            <a:r>
              <a:rPr lang="en-NZ" sz="2000" kern="100" dirty="0">
                <a:latin typeface="Calibri" panose="020F0502020204030204" pitchFamily="34" charset="0"/>
                <a:ea typeface="Aptos" panose="020B0004020202020204" pitchFamily="34" charset="0"/>
                <a:cs typeface="Times New Roman" panose="02020603050405020304" pitchFamily="18" charset="0"/>
              </a:rPr>
              <a:t>Strong farm and shed biosecurity is key</a:t>
            </a:r>
          </a:p>
          <a:p>
            <a:pPr marL="285750" indent="-285750">
              <a:buFont typeface="Arial" panose="020B0604020202020204" pitchFamily="34" charset="0"/>
              <a:buChar char="•"/>
            </a:pPr>
            <a:r>
              <a:rPr lang="en-NZ" sz="2000" kern="100" dirty="0">
                <a:latin typeface="Calibri" panose="020F0502020204030204" pitchFamily="34" charset="0"/>
                <a:ea typeface="Aptos" panose="020B0004020202020204" pitchFamily="34" charset="0"/>
                <a:cs typeface="Times New Roman" panose="02020603050405020304" pitchFamily="18" charset="0"/>
              </a:rPr>
              <a:t>HPAI is NOT a food safety issue. There was no drop in poultry meat and egg consumption by consumers during any of the incursions.  Early messaging from the relevant authorities was key to managing the situation</a:t>
            </a:r>
          </a:p>
          <a:p>
            <a:pPr marL="285750" lvl="0" indent="-285750">
              <a:buFont typeface="Arial" panose="020B0604020202020204" pitchFamily="34" charset="0"/>
              <a:buChar char="•"/>
            </a:pPr>
            <a:endParaRPr lang="en-NZ" sz="2000"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sz="2000" kern="100" dirty="0">
                <a:effectLst/>
                <a:latin typeface="Calibri" panose="020F0502020204030204" pitchFamily="34" charset="0"/>
                <a:ea typeface="Aptos" panose="020B0004020202020204" pitchFamily="34" charset="0"/>
                <a:cs typeface="Times New Roman" panose="02020603050405020304" pitchFamily="18" charset="0"/>
              </a:rPr>
              <a:t>MPI working with Industry will deliver better outcomes for the country </a:t>
            </a:r>
          </a:p>
          <a:p>
            <a:pPr marL="285750" lvl="0" indent="-285750">
              <a:buFont typeface="Arial" panose="020B0604020202020204" pitchFamily="34" charset="0"/>
              <a:buChar char="•"/>
            </a:pPr>
            <a:r>
              <a:rPr lang="en-NZ" sz="2000" kern="100" dirty="0">
                <a:effectLst/>
                <a:latin typeface="Calibri" panose="020F0502020204030204" pitchFamily="34" charset="0"/>
                <a:ea typeface="Aptos" panose="020B0004020202020204" pitchFamily="34" charset="0"/>
                <a:cs typeface="Times New Roman" panose="02020603050405020304" pitchFamily="18" charset="0"/>
              </a:rPr>
              <a:t>Investing in preparedness now will increase our ability to withstand an incursion </a:t>
            </a:r>
          </a:p>
          <a:p>
            <a:pPr marL="285750" lvl="0" indent="-285750">
              <a:buFont typeface="Arial" panose="020B0604020202020204" pitchFamily="34" charset="0"/>
              <a:buChar char="•"/>
            </a:pPr>
            <a:r>
              <a:rPr lang="en-NZ" sz="2000" kern="100" dirty="0">
                <a:latin typeface="Calibri" panose="020F0502020204030204" pitchFamily="34" charset="0"/>
                <a:ea typeface="Aptos" panose="020B0004020202020204" pitchFamily="34" charset="0"/>
                <a:cs typeface="Times New Roman" panose="02020603050405020304" pitchFamily="18" charset="0"/>
              </a:rPr>
              <a:t>W</a:t>
            </a:r>
            <a:r>
              <a:rPr lang="en-NZ" sz="2000" kern="100" dirty="0">
                <a:effectLst/>
                <a:latin typeface="Calibri" panose="020F0502020204030204" pitchFamily="34" charset="0"/>
                <a:ea typeface="Aptos" panose="020B0004020202020204" pitchFamily="34" charset="0"/>
                <a:cs typeface="Times New Roman" panose="02020603050405020304" pitchFamily="18" charset="0"/>
              </a:rPr>
              <a:t>hilst we have identified work to do, we are on the right track</a:t>
            </a:r>
          </a:p>
          <a:p>
            <a:pPr lvl="0"/>
            <a:endParaRPr lang="en-NZ" sz="1400" kern="100" dirty="0">
              <a:effectLst/>
              <a:latin typeface="Calibri" panose="020F050202020403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B9E8810-3A1E-4CBC-11F7-052DAF67A33E}"/>
              </a:ext>
            </a:extLst>
          </p:cNvPr>
          <p:cNvPicPr>
            <a:picLocks noChangeAspect="1"/>
          </p:cNvPicPr>
          <p:nvPr/>
        </p:nvPicPr>
        <p:blipFill>
          <a:blip r:embed="rId2"/>
          <a:stretch>
            <a:fillRect/>
          </a:stretch>
        </p:blipFill>
        <p:spPr>
          <a:xfrm>
            <a:off x="9622117" y="6007730"/>
            <a:ext cx="2321111" cy="643967"/>
          </a:xfrm>
          <a:prstGeom prst="rect">
            <a:avLst/>
          </a:prstGeom>
        </p:spPr>
      </p:pic>
    </p:spTree>
    <p:extLst>
      <p:ext uri="{BB962C8B-B14F-4D97-AF65-F5344CB8AC3E}">
        <p14:creationId xmlns:p14="http://schemas.microsoft.com/office/powerpoint/2010/main" val="162221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0C1A8DC-38D4-601B-1D63-D564D896DA1A}"/>
              </a:ext>
            </a:extLst>
          </p:cNvPr>
          <p:cNvSpPr txBox="1"/>
          <p:nvPr/>
        </p:nvSpPr>
        <p:spPr>
          <a:xfrm>
            <a:off x="802400" y="122760"/>
            <a:ext cx="10587199" cy="822121"/>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2000" b="1" dirty="0">
                <a:ea typeface="+mj-ea"/>
                <a:cs typeface="+mj-cs"/>
              </a:rPr>
              <a:t>New Zealand – current state and risk level</a:t>
            </a:r>
          </a:p>
        </p:txBody>
      </p:sp>
      <p:pic>
        <p:nvPicPr>
          <p:cNvPr id="5" name="Picture 4">
            <a:extLst>
              <a:ext uri="{FF2B5EF4-FFF2-40B4-BE49-F238E27FC236}">
                <a16:creationId xmlns:a16="http://schemas.microsoft.com/office/drawing/2014/main" id="{3AEF01D6-B586-75E8-594F-02EA4F7BEDFF}"/>
              </a:ext>
            </a:extLst>
          </p:cNvPr>
          <p:cNvPicPr>
            <a:picLocks noChangeAspect="1"/>
          </p:cNvPicPr>
          <p:nvPr/>
        </p:nvPicPr>
        <p:blipFill>
          <a:blip r:embed="rId3"/>
          <a:stretch>
            <a:fillRect/>
          </a:stretch>
        </p:blipFill>
        <p:spPr>
          <a:xfrm>
            <a:off x="800700" y="5627252"/>
            <a:ext cx="1982750" cy="550092"/>
          </a:xfrm>
          <a:prstGeom prst="rect">
            <a:avLst/>
          </a:prstGeom>
        </p:spPr>
      </p:pic>
      <p:sp>
        <p:nvSpPr>
          <p:cNvPr id="6" name="TextBox 5">
            <a:extLst>
              <a:ext uri="{FF2B5EF4-FFF2-40B4-BE49-F238E27FC236}">
                <a16:creationId xmlns:a16="http://schemas.microsoft.com/office/drawing/2014/main" id="{AACD17DC-E92B-F6C7-8D05-38BB1DCE9043}"/>
              </a:ext>
            </a:extLst>
          </p:cNvPr>
          <p:cNvSpPr txBox="1"/>
          <p:nvPr/>
        </p:nvSpPr>
        <p:spPr>
          <a:xfrm>
            <a:off x="800700" y="1446246"/>
            <a:ext cx="5805373" cy="4466873"/>
          </a:xfrm>
          <a:prstGeom prst="rect">
            <a:avLst/>
          </a:prstGeom>
        </p:spPr>
        <p:style>
          <a:lnRef idx="0">
            <a:scrgbClr r="0" g="0" b="0"/>
          </a:lnRef>
          <a:fillRef idx="0">
            <a:scrgbClr r="0" g="0" b="0"/>
          </a:fillRef>
          <a:effectRef idx="0">
            <a:scrgbClr r="0" g="0" b="0"/>
          </a:effectRef>
          <a:fontRef idx="none"/>
        </p:style>
        <p:txBody>
          <a:bodyPr rot="0" spcFirstLastPara="1" vertOverflow="overflow" horzOverflow="overflow" vert="horz" lIns="91440" tIns="45720" rIns="91440" bIns="45720" numCol="1" spcCol="38100" rtlCol="0" anchor="t">
            <a:normAutofit/>
          </a:bodyPr>
          <a:lstStyle/>
          <a:p>
            <a:pPr marL="285750" indent="-228600">
              <a:lnSpc>
                <a:spcPct val="90000"/>
              </a:lnSpc>
              <a:spcAft>
                <a:spcPts val="600"/>
              </a:spcAft>
              <a:buFont typeface="Arial" panose="020B0604020202020204" pitchFamily="34" charset="0"/>
              <a:buChar char="•"/>
            </a:pPr>
            <a:r>
              <a:rPr lang="en-NZ" sz="1800" dirty="0">
                <a:effectLst/>
                <a:latin typeface="Calibri" panose="020F0502020204030204" pitchFamily="34" charset="0"/>
                <a:ea typeface="Times New Roman" panose="02020603050405020304" pitchFamily="18" charset="0"/>
              </a:rPr>
              <a:t>New Zealand has never had a case of highly pathogenic avian influenza (HPAI)</a:t>
            </a:r>
          </a:p>
          <a:p>
            <a:pPr marL="285750" indent="-228600">
              <a:lnSpc>
                <a:spcPct val="90000"/>
              </a:lnSpc>
              <a:spcAft>
                <a:spcPts val="600"/>
              </a:spcAft>
              <a:buFont typeface="Arial" panose="020B0604020202020204" pitchFamily="34" charset="0"/>
              <a:buChar char="•"/>
            </a:pPr>
            <a:r>
              <a:rPr lang="en-NZ" sz="1800" dirty="0">
                <a:effectLst/>
                <a:latin typeface="Calibri" panose="020F0502020204030204" pitchFamily="34" charset="0"/>
                <a:ea typeface="Times New Roman" panose="02020603050405020304" pitchFamily="18" charset="0"/>
              </a:rPr>
              <a:t>At our previous webinar we discussed how </a:t>
            </a:r>
            <a:r>
              <a:rPr lang="en-NZ" dirty="0">
                <a:latin typeface="Calibri" panose="020F0502020204030204" pitchFamily="34" charset="0"/>
                <a:ea typeface="Times New Roman" panose="02020603050405020304" pitchFamily="18" charset="0"/>
              </a:rPr>
              <a:t>a particular strain of HPAI has spread around the world affecting wildlife and poultry and has spilled over into mammals</a:t>
            </a:r>
          </a:p>
          <a:p>
            <a:pPr marL="285750" indent="-228600">
              <a:lnSpc>
                <a:spcPct val="90000"/>
              </a:lnSpc>
              <a:spcAft>
                <a:spcPts val="600"/>
              </a:spcAft>
              <a:buFont typeface="Arial" panose="020B0604020202020204" pitchFamily="34" charset="0"/>
              <a:buChar char="•"/>
            </a:pPr>
            <a:r>
              <a:rPr lang="en-NZ" sz="1800" dirty="0">
                <a:effectLst/>
                <a:latin typeface="Calibri" panose="020F0502020204030204" pitchFamily="34" charset="0"/>
                <a:ea typeface="Times New Roman" panose="02020603050405020304" pitchFamily="18" charset="0"/>
              </a:rPr>
              <a:t>This strain has been found in the Antarctic peninsula</a:t>
            </a:r>
          </a:p>
          <a:p>
            <a:pPr marL="285750" indent="-228600">
              <a:lnSpc>
                <a:spcPct val="90000"/>
              </a:lnSpc>
              <a:spcAft>
                <a:spcPts val="600"/>
              </a:spcAft>
              <a:buFont typeface="Arial" panose="020B0604020202020204" pitchFamily="34" charset="0"/>
              <a:buChar char="•"/>
            </a:pPr>
            <a:r>
              <a:rPr lang="en-NZ" dirty="0">
                <a:latin typeface="Calibri" panose="020F0502020204030204" pitchFamily="34" charset="0"/>
                <a:ea typeface="Times New Roman" panose="02020603050405020304" pitchFamily="18" charset="0"/>
              </a:rPr>
              <a:t>The recent outbreaks in Australia are not associated with this strain, and so the findings in Australia do not change the risk to New Zealand</a:t>
            </a:r>
          </a:p>
          <a:p>
            <a:pPr marL="285750" indent="-228600">
              <a:lnSpc>
                <a:spcPct val="90000"/>
              </a:lnSpc>
              <a:spcAft>
                <a:spcPts val="600"/>
              </a:spcAft>
              <a:buFont typeface="Arial" panose="020B0604020202020204" pitchFamily="34" charset="0"/>
              <a:buChar char="•"/>
            </a:pPr>
            <a:r>
              <a:rPr lang="en-GB" sz="1800" dirty="0">
                <a:effectLst/>
                <a:latin typeface="Calibri" panose="020F0502020204030204" pitchFamily="34" charset="0"/>
                <a:ea typeface="Calibri" panose="020F0502020204030204" pitchFamily="34" charset="0"/>
              </a:rPr>
              <a:t>Scientists have reported that the spread of HPAI is much more likely to occur when infections are detected less than 1000km away. It seems to be an uncommon event for a bird infected with H5N1 to travel 1000km or more and infect a new place</a:t>
            </a:r>
            <a:endParaRPr lang="en-NZ" sz="1800" dirty="0">
              <a:effectLst/>
              <a:latin typeface="Calibri" panose="020F0502020204030204" pitchFamily="34" charset="0"/>
              <a:ea typeface="Times New Roman" panose="02020603050405020304" pitchFamily="18" charset="0"/>
            </a:endParaRPr>
          </a:p>
          <a:p>
            <a:pPr marL="285750" indent="-228600">
              <a:lnSpc>
                <a:spcPct val="90000"/>
              </a:lnSpc>
              <a:spcAft>
                <a:spcPts val="600"/>
              </a:spcAft>
              <a:buFont typeface="Arial" panose="020B0604020202020204" pitchFamily="34" charset="0"/>
              <a:buChar char="•"/>
            </a:pPr>
            <a:endParaRPr lang="en-US" sz="800" dirty="0"/>
          </a:p>
        </p:txBody>
      </p:sp>
      <p:pic>
        <p:nvPicPr>
          <p:cNvPr id="3" name="Picture 2" descr="A map of the ocean&#10;&#10;Description automatically generated">
            <a:extLst>
              <a:ext uri="{FF2B5EF4-FFF2-40B4-BE49-F238E27FC236}">
                <a16:creationId xmlns:a16="http://schemas.microsoft.com/office/drawing/2014/main" id="{62B65D2E-AF81-C34E-263D-0456B17A08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9369" y="562349"/>
            <a:ext cx="4290230" cy="6067556"/>
          </a:xfrm>
          <a:prstGeom prst="rect">
            <a:avLst/>
          </a:prstGeom>
        </p:spPr>
      </p:pic>
    </p:spTree>
    <p:extLst>
      <p:ext uri="{BB962C8B-B14F-4D97-AF65-F5344CB8AC3E}">
        <p14:creationId xmlns:p14="http://schemas.microsoft.com/office/powerpoint/2010/main" val="16040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29645" y="410936"/>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HPAI</a:t>
            </a:r>
            <a:r>
              <a:rPr lang="en-NZ" b="1" dirty="0">
                <a:solidFill>
                  <a:prstClr val="black"/>
                </a:solidFill>
                <a:latin typeface="Calibri" panose="020F0502020204030204"/>
              </a:rPr>
              <a:t> </a:t>
            </a: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Study Tour Operational Summary: Why go to UK?  </a:t>
            </a:r>
            <a:endParaRPr lang="en-NZ" b="1" dirty="0">
              <a:latin typeface="Calibri" panose="020F0502020204030204" pitchFamily="34" charset="0"/>
              <a:ea typeface="Times New Roman" panose="02020603050405020304" pitchFamily="18" charset="0"/>
            </a:endParaRPr>
          </a:p>
        </p:txBody>
      </p:sp>
      <p:pic>
        <p:nvPicPr>
          <p:cNvPr id="4" name="Picture 3">
            <a:extLst>
              <a:ext uri="{FF2B5EF4-FFF2-40B4-BE49-F238E27FC236}">
                <a16:creationId xmlns:a16="http://schemas.microsoft.com/office/drawing/2014/main" id="{6B9E8810-3A1E-4CBC-11F7-052DAF67A33E}"/>
              </a:ext>
            </a:extLst>
          </p:cNvPr>
          <p:cNvPicPr>
            <a:picLocks noChangeAspect="1"/>
          </p:cNvPicPr>
          <p:nvPr/>
        </p:nvPicPr>
        <p:blipFill>
          <a:blip r:embed="rId2"/>
          <a:stretch>
            <a:fillRect/>
          </a:stretch>
        </p:blipFill>
        <p:spPr>
          <a:xfrm>
            <a:off x="9622117" y="6007730"/>
            <a:ext cx="2321111" cy="643967"/>
          </a:xfrm>
          <a:prstGeom prst="rect">
            <a:avLst/>
          </a:prstGeom>
        </p:spPr>
      </p:pic>
      <p:pic>
        <p:nvPicPr>
          <p:cNvPr id="10" name="Picture 9">
            <a:extLst>
              <a:ext uri="{FF2B5EF4-FFF2-40B4-BE49-F238E27FC236}">
                <a16:creationId xmlns:a16="http://schemas.microsoft.com/office/drawing/2014/main" id="{8BE8C5C4-AA50-F640-AC05-5B5442B85A31}"/>
              </a:ext>
            </a:extLst>
          </p:cNvPr>
          <p:cNvPicPr>
            <a:picLocks noChangeAspect="1"/>
          </p:cNvPicPr>
          <p:nvPr/>
        </p:nvPicPr>
        <p:blipFill>
          <a:blip r:embed="rId3"/>
          <a:stretch>
            <a:fillRect/>
          </a:stretch>
        </p:blipFill>
        <p:spPr>
          <a:xfrm>
            <a:off x="1595521" y="1179542"/>
            <a:ext cx="8026596" cy="5150171"/>
          </a:xfrm>
          <a:prstGeom prst="rect">
            <a:avLst/>
          </a:prstGeom>
        </p:spPr>
      </p:pic>
    </p:spTree>
    <p:extLst>
      <p:ext uri="{BB962C8B-B14F-4D97-AF65-F5344CB8AC3E}">
        <p14:creationId xmlns:p14="http://schemas.microsoft.com/office/powerpoint/2010/main" val="3626012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0C1A8DC-38D4-601B-1D63-D564D896DA1A}"/>
              </a:ext>
            </a:extLst>
          </p:cNvPr>
          <p:cNvSpPr txBox="1"/>
          <p:nvPr/>
        </p:nvSpPr>
        <p:spPr>
          <a:xfrm>
            <a:off x="800700" y="680656"/>
            <a:ext cx="10587199" cy="765590"/>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2000" b="1" dirty="0">
                <a:ea typeface="+mj-ea"/>
                <a:cs typeface="+mj-cs"/>
              </a:rPr>
              <a:t>HPAI Study Tour Operational Summary: Key takeouts of what was important in the UK – Readiness</a:t>
            </a:r>
          </a:p>
        </p:txBody>
      </p:sp>
      <p:pic>
        <p:nvPicPr>
          <p:cNvPr id="5" name="Picture 4">
            <a:extLst>
              <a:ext uri="{FF2B5EF4-FFF2-40B4-BE49-F238E27FC236}">
                <a16:creationId xmlns:a16="http://schemas.microsoft.com/office/drawing/2014/main" id="{3AEF01D6-B586-75E8-594F-02EA4F7BEDFF}"/>
              </a:ext>
            </a:extLst>
          </p:cNvPr>
          <p:cNvPicPr>
            <a:picLocks noChangeAspect="1"/>
          </p:cNvPicPr>
          <p:nvPr/>
        </p:nvPicPr>
        <p:blipFill>
          <a:blip r:embed="rId2"/>
          <a:stretch>
            <a:fillRect/>
          </a:stretch>
        </p:blipFill>
        <p:spPr>
          <a:xfrm>
            <a:off x="800698" y="5573897"/>
            <a:ext cx="1982750" cy="550092"/>
          </a:xfrm>
          <a:prstGeom prst="rect">
            <a:avLst/>
          </a:prstGeom>
        </p:spPr>
      </p:pic>
      <p:sp>
        <p:nvSpPr>
          <p:cNvPr id="6" name="TextBox 5">
            <a:extLst>
              <a:ext uri="{FF2B5EF4-FFF2-40B4-BE49-F238E27FC236}">
                <a16:creationId xmlns:a16="http://schemas.microsoft.com/office/drawing/2014/main" id="{AACD17DC-E92B-F6C7-8D05-38BB1DCE9043}"/>
              </a:ext>
            </a:extLst>
          </p:cNvPr>
          <p:cNvSpPr txBox="1"/>
          <p:nvPr/>
        </p:nvSpPr>
        <p:spPr>
          <a:xfrm>
            <a:off x="800698" y="1446246"/>
            <a:ext cx="5805373" cy="4466873"/>
          </a:xfrm>
          <a:prstGeom prst="rect">
            <a:avLst/>
          </a:prstGeom>
        </p:spPr>
        <p:style>
          <a:lnRef idx="0">
            <a:scrgbClr r="0" g="0" b="0"/>
          </a:lnRef>
          <a:fillRef idx="0">
            <a:scrgbClr r="0" g="0" b="0"/>
          </a:fillRef>
          <a:effectRef idx="0">
            <a:scrgbClr r="0" g="0" b="0"/>
          </a:effectRef>
          <a:fontRef idx="none"/>
        </p:style>
        <p:txBody>
          <a:bodyPr rot="0" spcFirstLastPara="1" vertOverflow="overflow" horzOverflow="overflow" vert="horz" lIns="91440" tIns="45720" rIns="91440" bIns="45720" numCol="1" spcCol="38100" rtlCol="0" anchor="t">
            <a:normAutofit/>
          </a:bodyPr>
          <a:lstStyle/>
          <a:p>
            <a:pPr marL="285750" indent="-228600">
              <a:lnSpc>
                <a:spcPct val="90000"/>
              </a:lnSpc>
              <a:spcAft>
                <a:spcPts val="600"/>
              </a:spcAft>
              <a:buFont typeface="Arial" panose="020B0604020202020204" pitchFamily="34" charset="0"/>
              <a:buChar char="•"/>
            </a:pPr>
            <a:r>
              <a:rPr lang="en-US" sz="1600" dirty="0">
                <a:effectLst/>
              </a:rPr>
              <a:t>Investing in preparedness now is key </a:t>
            </a:r>
          </a:p>
          <a:p>
            <a:pPr marL="742950" lvl="1" indent="-228600">
              <a:lnSpc>
                <a:spcPct val="90000"/>
              </a:lnSpc>
              <a:spcAft>
                <a:spcPts val="600"/>
              </a:spcAft>
              <a:buFont typeface="Arial" panose="020B0604020202020204" pitchFamily="34" charset="0"/>
              <a:buChar char="•"/>
            </a:pPr>
            <a:r>
              <a:rPr lang="en-US" sz="1600" dirty="0">
                <a:effectLst/>
              </a:rPr>
              <a:t>crisis management</a:t>
            </a:r>
          </a:p>
          <a:p>
            <a:pPr marL="742950" lvl="1" indent="-228600">
              <a:lnSpc>
                <a:spcPct val="90000"/>
              </a:lnSpc>
              <a:spcAft>
                <a:spcPts val="600"/>
              </a:spcAft>
              <a:buFont typeface="Arial" panose="020B0604020202020204" pitchFamily="34" charset="0"/>
              <a:buChar char="•"/>
            </a:pPr>
            <a:r>
              <a:rPr lang="en-US" sz="1600" dirty="0">
                <a:effectLst/>
              </a:rPr>
              <a:t>business continuity plans</a:t>
            </a:r>
            <a:endParaRPr lang="en-US" sz="1600" b="1" dirty="0">
              <a:effectLst/>
            </a:endParaRPr>
          </a:p>
          <a:p>
            <a:pPr marL="285750" indent="-228600">
              <a:lnSpc>
                <a:spcPct val="90000"/>
              </a:lnSpc>
              <a:spcAft>
                <a:spcPts val="600"/>
              </a:spcAft>
              <a:buFont typeface="Arial" panose="020B0604020202020204" pitchFamily="34" charset="0"/>
              <a:buChar char="•"/>
            </a:pPr>
            <a:r>
              <a:rPr lang="en-US" sz="1600" dirty="0">
                <a:effectLst/>
              </a:rPr>
              <a:t>Strong and aligned relationships between regulators, industry bodies and farmers</a:t>
            </a:r>
          </a:p>
          <a:p>
            <a:pPr marL="285750" indent="-228600">
              <a:lnSpc>
                <a:spcPct val="90000"/>
              </a:lnSpc>
              <a:spcAft>
                <a:spcPts val="600"/>
              </a:spcAft>
              <a:buFont typeface="Arial" panose="020B0604020202020204" pitchFamily="34" charset="0"/>
              <a:buChar char="•"/>
            </a:pPr>
            <a:r>
              <a:rPr lang="en-US" sz="1600" dirty="0"/>
              <a:t>J</a:t>
            </a:r>
            <a:r>
              <a:rPr lang="en-US" sz="1600" dirty="0">
                <a:effectLst/>
              </a:rPr>
              <a:t>oint plans in place</a:t>
            </a:r>
            <a:endParaRPr lang="en-US" sz="1600" u="sng" dirty="0"/>
          </a:p>
          <a:p>
            <a:pPr marL="285750" indent="-228600">
              <a:lnSpc>
                <a:spcPct val="90000"/>
              </a:lnSpc>
              <a:spcAft>
                <a:spcPts val="600"/>
              </a:spcAft>
              <a:buFont typeface="Arial" panose="020B0604020202020204" pitchFamily="34" charset="0"/>
              <a:buChar char="•"/>
            </a:pPr>
            <a:r>
              <a:rPr lang="en-US" sz="1600" dirty="0">
                <a:effectLst/>
              </a:rPr>
              <a:t>Strong on-farm biosecurity is the single most significant activity to decrease the risk </a:t>
            </a:r>
            <a:r>
              <a:rPr lang="en-US" sz="1600" dirty="0"/>
              <a:t>of infection at farm level</a:t>
            </a:r>
          </a:p>
          <a:p>
            <a:pPr marL="285750" indent="-228600">
              <a:lnSpc>
                <a:spcPct val="90000"/>
              </a:lnSpc>
              <a:spcAft>
                <a:spcPts val="600"/>
              </a:spcAft>
              <a:buFont typeface="Arial" panose="020B0604020202020204" pitchFamily="34" charset="0"/>
              <a:buChar char="•"/>
            </a:pPr>
            <a:r>
              <a:rPr lang="en-US" sz="1600" dirty="0"/>
              <a:t> Sector-specific business continuity plans needed down to the enterprise level </a:t>
            </a:r>
          </a:p>
          <a:p>
            <a:pPr marL="285750" indent="-228600">
              <a:lnSpc>
                <a:spcPct val="90000"/>
              </a:lnSpc>
              <a:spcAft>
                <a:spcPts val="600"/>
              </a:spcAft>
              <a:buFont typeface="Arial" panose="020B0604020202020204" pitchFamily="34" charset="0"/>
              <a:buChar char="•"/>
            </a:pPr>
            <a:r>
              <a:rPr lang="en-US" sz="1600" dirty="0">
                <a:effectLst/>
              </a:rPr>
              <a:t>UK uses a tiered system to manage ‘biosecurity fatigue’</a:t>
            </a:r>
          </a:p>
          <a:p>
            <a:pPr marL="285750" indent="-228600">
              <a:lnSpc>
                <a:spcPct val="90000"/>
              </a:lnSpc>
              <a:spcAft>
                <a:spcPts val="600"/>
              </a:spcAft>
              <a:buFont typeface="Arial" panose="020B0604020202020204" pitchFamily="34" charset="0"/>
              <a:buChar char="•"/>
            </a:pPr>
            <a:r>
              <a:rPr lang="en-US" sz="1600" dirty="0"/>
              <a:t>Strong existing contractor relationships (e.g. </a:t>
            </a:r>
            <a:r>
              <a:rPr lang="en-US" sz="1600" dirty="0" err="1"/>
              <a:t>Livetec</a:t>
            </a:r>
            <a:r>
              <a:rPr lang="en-US" sz="1600" dirty="0"/>
              <a:t> Ltd.)</a:t>
            </a:r>
          </a:p>
          <a:p>
            <a:pPr marL="285750" indent="-228600">
              <a:lnSpc>
                <a:spcPct val="90000"/>
              </a:lnSpc>
              <a:spcAft>
                <a:spcPts val="600"/>
              </a:spcAft>
              <a:buFont typeface="Arial" panose="020B0604020202020204" pitchFamily="34" charset="0"/>
              <a:buChar char="•"/>
            </a:pPr>
            <a:r>
              <a:rPr lang="en-US" sz="1600" dirty="0"/>
              <a:t>C</a:t>
            </a:r>
            <a:r>
              <a:rPr lang="en-US" sz="1600" dirty="0">
                <a:effectLst/>
              </a:rPr>
              <a:t>onsider impacts on mental health in rural communities, farmers and all parties involved in the response</a:t>
            </a:r>
            <a:endParaRPr lang="en-US" sz="1600" dirty="0"/>
          </a:p>
          <a:p>
            <a:pPr marR="0" indent="-228600" fontAlgn="auto">
              <a:lnSpc>
                <a:spcPct val="90000"/>
              </a:lnSpc>
              <a:spcBef>
                <a:spcPts val="0"/>
              </a:spcBef>
              <a:spcAft>
                <a:spcPts val="600"/>
              </a:spcAft>
              <a:buClrTx/>
              <a:buSzTx/>
              <a:buFont typeface="Arial" panose="020B0604020202020204" pitchFamily="34" charset="0"/>
              <a:buChar char="•"/>
              <a:tabLst/>
            </a:pPr>
            <a:endParaRPr lang="en-US" sz="700" u="sng" dirty="0">
              <a:sym typeface="Corbel"/>
            </a:endParaRPr>
          </a:p>
        </p:txBody>
      </p:sp>
      <p:pic>
        <p:nvPicPr>
          <p:cNvPr id="7" name="Picture 2">
            <a:extLst>
              <a:ext uri="{FF2B5EF4-FFF2-40B4-BE49-F238E27FC236}">
                <a16:creationId xmlns:a16="http://schemas.microsoft.com/office/drawing/2014/main" id="{AEF63A2D-A826-1ECB-0D62-3648C152DD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880"/>
          <a:stretch/>
        </p:blipFill>
        <p:spPr bwMode="auto">
          <a:xfrm>
            <a:off x="6764999" y="1503627"/>
            <a:ext cx="4184821" cy="2389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871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0C1A8DC-38D4-601B-1D63-D564D896DA1A}"/>
              </a:ext>
            </a:extLst>
          </p:cNvPr>
          <p:cNvSpPr txBox="1"/>
          <p:nvPr/>
        </p:nvSpPr>
        <p:spPr>
          <a:xfrm>
            <a:off x="800700" y="680656"/>
            <a:ext cx="10587199" cy="765590"/>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2000" b="1" dirty="0">
                <a:ea typeface="+mj-ea"/>
                <a:cs typeface="+mj-cs"/>
              </a:rPr>
              <a:t>HPAI Study Tour Operational Summary: Key takeouts of what was important in the UK – Response </a:t>
            </a:r>
          </a:p>
        </p:txBody>
      </p:sp>
      <p:pic>
        <p:nvPicPr>
          <p:cNvPr id="5" name="Picture 4">
            <a:extLst>
              <a:ext uri="{FF2B5EF4-FFF2-40B4-BE49-F238E27FC236}">
                <a16:creationId xmlns:a16="http://schemas.microsoft.com/office/drawing/2014/main" id="{3AEF01D6-B586-75E8-594F-02EA4F7BEDFF}"/>
              </a:ext>
            </a:extLst>
          </p:cNvPr>
          <p:cNvPicPr>
            <a:picLocks noChangeAspect="1"/>
          </p:cNvPicPr>
          <p:nvPr/>
        </p:nvPicPr>
        <p:blipFill>
          <a:blip r:embed="rId2"/>
          <a:stretch>
            <a:fillRect/>
          </a:stretch>
        </p:blipFill>
        <p:spPr>
          <a:xfrm>
            <a:off x="800700" y="5627252"/>
            <a:ext cx="1982750" cy="550092"/>
          </a:xfrm>
          <a:prstGeom prst="rect">
            <a:avLst/>
          </a:prstGeom>
        </p:spPr>
      </p:pic>
      <p:sp>
        <p:nvSpPr>
          <p:cNvPr id="6" name="TextBox 5">
            <a:extLst>
              <a:ext uri="{FF2B5EF4-FFF2-40B4-BE49-F238E27FC236}">
                <a16:creationId xmlns:a16="http://schemas.microsoft.com/office/drawing/2014/main" id="{AACD17DC-E92B-F6C7-8D05-38BB1DCE9043}"/>
              </a:ext>
            </a:extLst>
          </p:cNvPr>
          <p:cNvSpPr txBox="1"/>
          <p:nvPr/>
        </p:nvSpPr>
        <p:spPr>
          <a:xfrm>
            <a:off x="800700" y="1250302"/>
            <a:ext cx="9948580" cy="4662817"/>
          </a:xfrm>
          <a:prstGeom prst="rect">
            <a:avLst/>
          </a:prstGeom>
        </p:spPr>
        <p:style>
          <a:lnRef idx="0">
            <a:scrgbClr r="0" g="0" b="0"/>
          </a:lnRef>
          <a:fillRef idx="0">
            <a:scrgbClr r="0" g="0" b="0"/>
          </a:fillRef>
          <a:effectRef idx="0">
            <a:scrgbClr r="0" g="0" b="0"/>
          </a:effectRef>
          <a:fontRef idx="none"/>
        </p:style>
        <p:txBody>
          <a:bodyPr rot="0" spcFirstLastPara="1" vertOverflow="overflow" horzOverflow="overflow" vert="horz" lIns="91440" tIns="45720" rIns="91440" bIns="45720" numCol="1" spcCol="38100" rtlCol="0" anchor="t">
            <a:normAutofit/>
          </a:bodyPr>
          <a:lstStyle/>
          <a:p>
            <a:pPr marL="270510" indent="-228600">
              <a:lnSpc>
                <a:spcPct val="90000"/>
              </a:lnSpc>
              <a:spcAft>
                <a:spcPts val="600"/>
              </a:spcAft>
              <a:buFont typeface="Arial" panose="020B0604020202020204" pitchFamily="34" charset="0"/>
              <a:buChar char="•"/>
            </a:pPr>
            <a:endParaRPr lang="en-US" sz="700" dirty="0">
              <a:effectLst/>
            </a:endParaRPr>
          </a:p>
          <a:p>
            <a:pPr marL="285750" indent="-228600">
              <a:lnSpc>
                <a:spcPct val="90000"/>
              </a:lnSpc>
              <a:spcAft>
                <a:spcPts val="600"/>
              </a:spcAft>
              <a:buFont typeface="Arial" panose="020B0604020202020204" pitchFamily="34" charset="0"/>
              <a:buChar char="•"/>
            </a:pPr>
            <a:r>
              <a:rPr lang="en-US" sz="1600" dirty="0">
                <a:effectLst/>
              </a:rPr>
              <a:t>Movement control/</a:t>
            </a:r>
            <a:r>
              <a:rPr lang="en-US" sz="1600" dirty="0"/>
              <a:t>z</a:t>
            </a:r>
            <a:r>
              <a:rPr lang="en-US" sz="1600" dirty="0">
                <a:effectLst/>
              </a:rPr>
              <a:t>oning </a:t>
            </a:r>
            <a:r>
              <a:rPr lang="en-US" sz="1600" dirty="0"/>
              <a:t>at various levels: </a:t>
            </a:r>
          </a:p>
          <a:p>
            <a:pPr marL="742950" lvl="1" indent="-228600">
              <a:lnSpc>
                <a:spcPct val="90000"/>
              </a:lnSpc>
              <a:spcAft>
                <a:spcPts val="600"/>
              </a:spcAft>
              <a:buFont typeface="Arial" panose="020B0604020202020204" pitchFamily="34" charset="0"/>
              <a:buChar char="•"/>
            </a:pPr>
            <a:r>
              <a:rPr lang="en-US" sz="1600" dirty="0">
                <a:effectLst/>
              </a:rPr>
              <a:t>outer perimeters and inner perimeters around the shed; </a:t>
            </a:r>
            <a:r>
              <a:rPr lang="en-US" sz="1600" dirty="0"/>
              <a:t>3km zones aligned to EU legislative requirements</a:t>
            </a:r>
            <a:endParaRPr lang="en-US" sz="1600" dirty="0">
              <a:effectLst/>
            </a:endParaRPr>
          </a:p>
          <a:p>
            <a:pPr marL="285750" indent="-228600">
              <a:lnSpc>
                <a:spcPct val="90000"/>
              </a:lnSpc>
              <a:spcAft>
                <a:spcPts val="600"/>
              </a:spcAft>
              <a:buFont typeface="Arial" panose="020B0604020202020204" pitchFamily="34" charset="0"/>
              <a:buChar char="•"/>
            </a:pPr>
            <a:r>
              <a:rPr lang="en-US" sz="1600" dirty="0"/>
              <a:t>Depopulation – a suite of tools available depending on enterprise type </a:t>
            </a:r>
          </a:p>
          <a:p>
            <a:pPr marL="742950" lvl="1" indent="-228600">
              <a:lnSpc>
                <a:spcPct val="90000"/>
              </a:lnSpc>
              <a:spcAft>
                <a:spcPts val="600"/>
              </a:spcAft>
              <a:buFont typeface="Arial" panose="020B0604020202020204" pitchFamily="34" charset="0"/>
              <a:buChar char="•"/>
            </a:pPr>
            <a:r>
              <a:rPr lang="en-US" sz="1600" dirty="0"/>
              <a:t>Containerized gassing units (CGUs); </a:t>
            </a:r>
            <a:r>
              <a:rPr lang="en-US" sz="1600" dirty="0">
                <a:effectLst/>
              </a:rPr>
              <a:t>foaming</a:t>
            </a:r>
          </a:p>
          <a:p>
            <a:pPr marL="285750" indent="-228600">
              <a:lnSpc>
                <a:spcPct val="90000"/>
              </a:lnSpc>
              <a:spcAft>
                <a:spcPts val="600"/>
              </a:spcAft>
              <a:buFont typeface="Arial" panose="020B0604020202020204" pitchFamily="34" charset="0"/>
              <a:buChar char="•"/>
            </a:pPr>
            <a:r>
              <a:rPr lang="en-US" sz="1600" dirty="0"/>
              <a:t>Disposal – a suite of tools depending on material and enterprise type. Including rendering of birds (extensive rendering industry in place). Litter, eggs, feed, packaging, wastewater, and PPE all require disposal</a:t>
            </a:r>
          </a:p>
          <a:p>
            <a:pPr marL="285750" indent="-228600">
              <a:lnSpc>
                <a:spcPct val="90000"/>
              </a:lnSpc>
              <a:spcAft>
                <a:spcPts val="600"/>
              </a:spcAft>
              <a:buFont typeface="Arial" panose="020B0604020202020204" pitchFamily="34" charset="0"/>
              <a:buChar char="•"/>
            </a:pPr>
            <a:r>
              <a:rPr lang="en-US" sz="1600" dirty="0"/>
              <a:t>Cleaning and disinfection – industry and farmers are best placed to deliver the activities and present plans for approval by the regulator, e.g. including cleaning protocols for control rooms, equipment, farm packers/graders</a:t>
            </a:r>
          </a:p>
          <a:p>
            <a:pPr marL="285750" indent="-228600">
              <a:lnSpc>
                <a:spcPct val="90000"/>
              </a:lnSpc>
              <a:spcAft>
                <a:spcPts val="600"/>
              </a:spcAft>
              <a:buFont typeface="Arial" panose="020B0604020202020204" pitchFamily="34" charset="0"/>
              <a:buChar char="•"/>
            </a:pPr>
            <a:r>
              <a:rPr lang="en-US" sz="1600" dirty="0"/>
              <a:t>Sentinel birds were used as part of the return to production</a:t>
            </a:r>
          </a:p>
          <a:p>
            <a:pPr marL="285750" indent="-228600">
              <a:lnSpc>
                <a:spcPct val="90000"/>
              </a:lnSpc>
              <a:spcAft>
                <a:spcPts val="600"/>
              </a:spcAft>
              <a:buFont typeface="Arial" panose="020B0604020202020204" pitchFamily="34" charset="0"/>
              <a:buChar char="•"/>
            </a:pPr>
            <a:r>
              <a:rPr lang="en-US" sz="1600" dirty="0"/>
              <a:t>PPE standards/guidance – pragmatism the key to adoption</a:t>
            </a:r>
          </a:p>
          <a:p>
            <a:pPr marL="285750" indent="-228600">
              <a:lnSpc>
                <a:spcPct val="90000"/>
              </a:lnSpc>
              <a:spcAft>
                <a:spcPts val="600"/>
              </a:spcAft>
              <a:buFont typeface="Arial" panose="020B0604020202020204" pitchFamily="34" charset="0"/>
              <a:buChar char="•"/>
            </a:pPr>
            <a:r>
              <a:rPr lang="en-US" sz="1600" dirty="0"/>
              <a:t>Housing orders – applied based on wild bird prevalence (used over-stickering on products)</a:t>
            </a:r>
          </a:p>
          <a:p>
            <a:pPr marL="285750" indent="-228600">
              <a:lnSpc>
                <a:spcPct val="90000"/>
              </a:lnSpc>
              <a:spcAft>
                <a:spcPts val="600"/>
              </a:spcAft>
              <a:buFont typeface="Arial" panose="020B0604020202020204" pitchFamily="34" charset="0"/>
              <a:buChar char="•"/>
            </a:pPr>
            <a:r>
              <a:rPr lang="en-US" sz="1600" dirty="0"/>
              <a:t>Testing at an official government laboratory</a:t>
            </a:r>
          </a:p>
          <a:p>
            <a:pPr marL="285750" indent="-228600">
              <a:lnSpc>
                <a:spcPct val="90000"/>
              </a:lnSpc>
              <a:spcAft>
                <a:spcPts val="600"/>
              </a:spcAft>
              <a:buFont typeface="Arial" panose="020B0604020202020204" pitchFamily="34" charset="0"/>
              <a:buChar char="•"/>
            </a:pPr>
            <a:r>
              <a:rPr lang="en-US" sz="1600" dirty="0"/>
              <a:t>Act with movement controls on suspicion of a case (before laboratory confirmation) until testing and tracing are completed.</a:t>
            </a:r>
          </a:p>
          <a:p>
            <a:pPr marL="285750" indent="-228600">
              <a:lnSpc>
                <a:spcPct val="90000"/>
              </a:lnSpc>
              <a:spcAft>
                <a:spcPts val="600"/>
              </a:spcAft>
              <a:buFont typeface="Arial" panose="020B0604020202020204" pitchFamily="34" charset="0"/>
              <a:buChar char="•"/>
            </a:pPr>
            <a:r>
              <a:rPr lang="en-US" sz="1600" dirty="0"/>
              <a:t>Understanding of what was allowable and what options were available was variable across the industry</a:t>
            </a:r>
          </a:p>
          <a:p>
            <a:pPr marR="0" indent="-228600" fontAlgn="auto">
              <a:lnSpc>
                <a:spcPct val="90000"/>
              </a:lnSpc>
              <a:spcBef>
                <a:spcPts val="0"/>
              </a:spcBef>
              <a:spcAft>
                <a:spcPts val="600"/>
              </a:spcAft>
              <a:buClrTx/>
              <a:buSzTx/>
              <a:buFont typeface="Arial" panose="020B0604020202020204" pitchFamily="34" charset="0"/>
              <a:buChar char="•"/>
              <a:tabLst/>
            </a:pPr>
            <a:endParaRPr lang="en-US" sz="700" u="sng" dirty="0">
              <a:sym typeface="Corbel"/>
            </a:endParaRPr>
          </a:p>
        </p:txBody>
      </p:sp>
    </p:spTree>
    <p:extLst>
      <p:ext uri="{BB962C8B-B14F-4D97-AF65-F5344CB8AC3E}">
        <p14:creationId xmlns:p14="http://schemas.microsoft.com/office/powerpoint/2010/main" val="3696913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HPAI Response: Aligned Communication is Key, MPI &amp; Industry Together  </a:t>
            </a:r>
            <a:endParaRPr lang="en-NZ" b="1" dirty="0">
              <a:latin typeface="Calibri" panose="020F050202020403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AACD17DC-E92B-F6C7-8D05-38BB1DCE9043}"/>
              </a:ext>
            </a:extLst>
          </p:cNvPr>
          <p:cNvSpPr txBox="1"/>
          <p:nvPr/>
        </p:nvSpPr>
        <p:spPr>
          <a:xfrm>
            <a:off x="6714119" y="1644890"/>
            <a:ext cx="4934148" cy="42124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latin typeface="Calibri" panose="020F0502020204030204" pitchFamily="34" charset="0"/>
              <a:ea typeface="Aptos" panose="020B0004020202020204" pitchFamily="34" charset="0"/>
              <a:cs typeface="Times New Roman" panose="02020603050405020304" pitchFamily="18" charset="0"/>
            </a:endParaRPr>
          </a:p>
          <a:p>
            <a:pPr marL="742950" lvl="1"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Communicate early. Get information out in the public domain and desensitise the issue. </a:t>
            </a:r>
            <a:r>
              <a:rPr lang="en-NZ" u="sng" kern="100" dirty="0">
                <a:latin typeface="Calibri" panose="020F0502020204030204" pitchFamily="34" charset="0"/>
                <a:ea typeface="Aptos" panose="020B0004020202020204" pitchFamily="34" charset="0"/>
                <a:cs typeface="Times New Roman" panose="02020603050405020304" pitchFamily="18" charset="0"/>
              </a:rPr>
              <a:t>Not</a:t>
            </a:r>
            <a:r>
              <a:rPr lang="en-NZ" kern="100" dirty="0">
                <a:latin typeface="Calibri" panose="020F0502020204030204" pitchFamily="34" charset="0"/>
                <a:ea typeface="Aptos" panose="020B0004020202020204" pitchFamily="34" charset="0"/>
                <a:cs typeface="Times New Roman" panose="02020603050405020304" pitchFamily="18" charset="0"/>
              </a:rPr>
              <a:t> a food safety issue</a:t>
            </a:r>
          </a:p>
          <a:p>
            <a:pPr marL="742950" lvl="1"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One source of truth, avoid conspiracies</a:t>
            </a:r>
          </a:p>
          <a:p>
            <a:pPr marL="742950" lvl="1"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Interactive map key to managing multiple stakeholders – public, media, industry, trade</a:t>
            </a:r>
          </a:p>
          <a:p>
            <a:pPr marL="742950" lvl="1"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Fast and consistent messaging to the front lines is critical for consistency</a:t>
            </a:r>
          </a:p>
          <a:p>
            <a:pPr marL="742950" lvl="1"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Clarity of front-line decision-making authority is required up front (e.g. vets, case managers)</a:t>
            </a:r>
          </a:p>
          <a:p>
            <a:pPr marL="742950" lvl="1"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Images are key. e.g. live birds vs food shots</a:t>
            </a:r>
          </a:p>
          <a:p>
            <a:pPr marL="285750" lvl="0" indent="-285750">
              <a:buFont typeface="Arial" panose="020B0604020202020204" pitchFamily="34" charset="0"/>
              <a:buChar char="•"/>
            </a:pPr>
            <a:endParaRPr lang="en-NZ" kern="100" dirty="0">
              <a:effectLst/>
              <a:latin typeface="Aptos" panose="020B0004020202020204" pitchFamily="34" charset="0"/>
              <a:ea typeface="Aptos" panose="020B0004020202020204" pitchFamily="34" charset="0"/>
              <a:cs typeface="Times New Roman" panose="02020603050405020304" pitchFamily="18" charset="0"/>
            </a:endParaRPr>
          </a:p>
          <a:p>
            <a:pPr marR="0" algn="l" defTabSz="457200" rtl="0" fontAlgn="auto" latinLnBrk="0" hangingPunct="0">
              <a:lnSpc>
                <a:spcPct val="100000"/>
              </a:lnSpc>
              <a:spcBef>
                <a:spcPts val="0"/>
              </a:spcBef>
              <a:spcAft>
                <a:spcPts val="0"/>
              </a:spcAft>
              <a:buClrTx/>
              <a:buSzTx/>
              <a:tabLst/>
            </a:pPr>
            <a:endParaRPr kumimoji="0" lang="en-US" sz="1400" i="0" u="sng" strike="noStrike" cap="none" spc="0" normalizeH="0" baseline="0" dirty="0">
              <a:ln>
                <a:noFill/>
              </a:ln>
              <a:solidFill>
                <a:srgbClr val="000000"/>
              </a:solidFill>
              <a:effectLst/>
              <a:uFillTx/>
              <a:ea typeface="Corbel"/>
              <a:cs typeface="Corbel"/>
              <a:sym typeface="Corbel"/>
            </a:endParaRPr>
          </a:p>
          <a:p>
            <a:pPr marR="0" algn="l" defTabSz="457200" rtl="0" fontAlgn="auto" latinLnBrk="0" hangingPunct="0">
              <a:lnSpc>
                <a:spcPct val="100000"/>
              </a:lnSpc>
              <a:spcBef>
                <a:spcPts val="0"/>
              </a:spcBef>
              <a:spcAft>
                <a:spcPts val="0"/>
              </a:spcAft>
              <a:buClrTx/>
              <a:buSzTx/>
              <a:tabLst/>
            </a:pPr>
            <a:endParaRPr lang="en-US" sz="1400" u="sng" dirty="0">
              <a:solidFill>
                <a:srgbClr val="000000"/>
              </a:solidFill>
              <a:ea typeface="Corbel"/>
              <a:cs typeface="Corbel"/>
              <a:sym typeface="Corbel"/>
            </a:endParaRPr>
          </a:p>
        </p:txBody>
      </p:sp>
      <p:pic>
        <p:nvPicPr>
          <p:cNvPr id="2" name="Picture 1">
            <a:extLst>
              <a:ext uri="{FF2B5EF4-FFF2-40B4-BE49-F238E27FC236}">
                <a16:creationId xmlns:a16="http://schemas.microsoft.com/office/drawing/2014/main" id="{31195603-AF6E-2CDC-D8BE-8BCA23571517}"/>
              </a:ext>
            </a:extLst>
          </p:cNvPr>
          <p:cNvPicPr>
            <a:picLocks noChangeAspect="1"/>
          </p:cNvPicPr>
          <p:nvPr/>
        </p:nvPicPr>
        <p:blipFill>
          <a:blip r:embed="rId2"/>
          <a:stretch>
            <a:fillRect/>
          </a:stretch>
        </p:blipFill>
        <p:spPr>
          <a:xfrm>
            <a:off x="9622117" y="6007730"/>
            <a:ext cx="2321111" cy="643967"/>
          </a:xfrm>
          <a:prstGeom prst="rect">
            <a:avLst/>
          </a:prstGeom>
        </p:spPr>
      </p:pic>
      <p:pic>
        <p:nvPicPr>
          <p:cNvPr id="11" name="Picture 10">
            <a:extLst>
              <a:ext uri="{FF2B5EF4-FFF2-40B4-BE49-F238E27FC236}">
                <a16:creationId xmlns:a16="http://schemas.microsoft.com/office/drawing/2014/main" id="{9CB57EB9-19CB-6FDB-2227-5457B5E65FEA}"/>
              </a:ext>
            </a:extLst>
          </p:cNvPr>
          <p:cNvPicPr>
            <a:picLocks noChangeAspect="1"/>
          </p:cNvPicPr>
          <p:nvPr/>
        </p:nvPicPr>
        <p:blipFill>
          <a:blip r:embed="rId3"/>
          <a:stretch>
            <a:fillRect/>
          </a:stretch>
        </p:blipFill>
        <p:spPr>
          <a:xfrm>
            <a:off x="380769" y="1165474"/>
            <a:ext cx="4596691" cy="2585639"/>
          </a:xfrm>
          <a:prstGeom prst="rect">
            <a:avLst/>
          </a:prstGeom>
        </p:spPr>
      </p:pic>
      <p:pic>
        <p:nvPicPr>
          <p:cNvPr id="14" name="Picture 13">
            <a:extLst>
              <a:ext uri="{FF2B5EF4-FFF2-40B4-BE49-F238E27FC236}">
                <a16:creationId xmlns:a16="http://schemas.microsoft.com/office/drawing/2014/main" id="{48AC0574-7A5B-565A-5433-8B06319B1773}"/>
              </a:ext>
            </a:extLst>
          </p:cNvPr>
          <p:cNvPicPr>
            <a:picLocks noChangeAspect="1"/>
          </p:cNvPicPr>
          <p:nvPr/>
        </p:nvPicPr>
        <p:blipFill>
          <a:blip r:embed="rId4"/>
          <a:stretch>
            <a:fillRect/>
          </a:stretch>
        </p:blipFill>
        <p:spPr>
          <a:xfrm>
            <a:off x="3704615" y="1781913"/>
            <a:ext cx="3294175" cy="1647087"/>
          </a:xfrm>
          <a:prstGeom prst="rect">
            <a:avLst/>
          </a:prstGeom>
        </p:spPr>
      </p:pic>
      <p:pic>
        <p:nvPicPr>
          <p:cNvPr id="16" name="Picture 15">
            <a:extLst>
              <a:ext uri="{FF2B5EF4-FFF2-40B4-BE49-F238E27FC236}">
                <a16:creationId xmlns:a16="http://schemas.microsoft.com/office/drawing/2014/main" id="{4955C447-2816-7786-28A8-F0CE2EDC81AF}"/>
              </a:ext>
            </a:extLst>
          </p:cNvPr>
          <p:cNvPicPr>
            <a:picLocks noChangeAspect="1"/>
          </p:cNvPicPr>
          <p:nvPr/>
        </p:nvPicPr>
        <p:blipFill>
          <a:blip r:embed="rId5"/>
          <a:stretch>
            <a:fillRect/>
          </a:stretch>
        </p:blipFill>
        <p:spPr>
          <a:xfrm>
            <a:off x="310564" y="3833076"/>
            <a:ext cx="2930238" cy="2775661"/>
          </a:xfrm>
          <a:prstGeom prst="rect">
            <a:avLst/>
          </a:prstGeom>
        </p:spPr>
      </p:pic>
      <p:pic>
        <p:nvPicPr>
          <p:cNvPr id="18" name="Picture 17">
            <a:extLst>
              <a:ext uri="{FF2B5EF4-FFF2-40B4-BE49-F238E27FC236}">
                <a16:creationId xmlns:a16="http://schemas.microsoft.com/office/drawing/2014/main" id="{04270C09-BA36-D0BE-3EF8-52F4DF72233C}"/>
              </a:ext>
            </a:extLst>
          </p:cNvPr>
          <p:cNvPicPr>
            <a:picLocks noChangeAspect="1"/>
          </p:cNvPicPr>
          <p:nvPr/>
        </p:nvPicPr>
        <p:blipFill>
          <a:blip r:embed="rId6"/>
          <a:stretch>
            <a:fillRect/>
          </a:stretch>
        </p:blipFill>
        <p:spPr>
          <a:xfrm>
            <a:off x="3344614" y="4045440"/>
            <a:ext cx="3579937" cy="2350215"/>
          </a:xfrm>
          <a:prstGeom prst="rect">
            <a:avLst/>
          </a:prstGeom>
        </p:spPr>
      </p:pic>
    </p:spTree>
    <p:extLst>
      <p:ext uri="{BB962C8B-B14F-4D97-AF65-F5344CB8AC3E}">
        <p14:creationId xmlns:p14="http://schemas.microsoft.com/office/powerpoint/2010/main" val="211960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HPAI Response: Contingency Plans</a:t>
            </a:r>
            <a:endParaRPr lang="en-NZ" b="1" dirty="0">
              <a:latin typeface="Calibri" panose="020F050202020403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AACD17DC-E92B-F6C7-8D05-38BB1DCE9043}"/>
              </a:ext>
            </a:extLst>
          </p:cNvPr>
          <p:cNvSpPr txBox="1"/>
          <p:nvPr/>
        </p:nvSpPr>
        <p:spPr>
          <a:xfrm>
            <a:off x="7509587" y="2096619"/>
            <a:ext cx="4570445" cy="2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kern="100" dirty="0">
                <a:effectLst/>
                <a:latin typeface="Calibri" panose="020F0502020204030204" pitchFamily="34" charset="0"/>
                <a:ea typeface="Aptos" panose="020B0004020202020204" pitchFamily="34" charset="0"/>
                <a:cs typeface="Times New Roman" panose="02020603050405020304" pitchFamily="18" charset="0"/>
              </a:rPr>
              <a:t>Need documented contingency plans</a:t>
            </a:r>
          </a:p>
          <a:p>
            <a:pPr marL="285750" lvl="0" indent="-285750">
              <a:buFont typeface="Arial" panose="020B0604020202020204" pitchFamily="34" charset="0"/>
              <a:buChar char="•"/>
            </a:pPr>
            <a:endParaRPr lang="en-NZ"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Industry</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Company</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Farm</a:t>
            </a:r>
          </a:p>
          <a:p>
            <a:pPr marL="285750" lvl="0" indent="-285750">
              <a:buFont typeface="Arial" panose="020B0604020202020204" pitchFamily="34" charset="0"/>
              <a:buChar char="•"/>
            </a:pPr>
            <a:endParaRPr lang="en-NZ" kern="100" dirty="0">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Importance of singular responsibility for biosecurity</a:t>
            </a:r>
          </a:p>
          <a:p>
            <a:pPr marL="285750" lvl="0" indent="-285750">
              <a:buFont typeface="Arial" panose="020B0604020202020204" pitchFamily="34" charset="0"/>
              <a:buChar char="•"/>
            </a:pPr>
            <a:endParaRPr lang="en-NZ"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marR="0" algn="l" defTabSz="457200" rtl="0" fontAlgn="auto" latinLnBrk="0" hangingPunct="0">
              <a:lnSpc>
                <a:spcPct val="100000"/>
              </a:lnSpc>
              <a:spcBef>
                <a:spcPts val="0"/>
              </a:spcBef>
              <a:spcAft>
                <a:spcPts val="0"/>
              </a:spcAft>
              <a:buClrTx/>
              <a:buSzTx/>
              <a:tabLst/>
            </a:pPr>
            <a:endParaRPr kumimoji="0" lang="en-US" sz="1400" i="0" u="sng" strike="noStrike" cap="none" spc="0" normalizeH="0" baseline="0" dirty="0">
              <a:ln>
                <a:noFill/>
              </a:ln>
              <a:solidFill>
                <a:srgbClr val="000000"/>
              </a:solidFill>
              <a:effectLst/>
              <a:uFillTx/>
              <a:ea typeface="Corbel"/>
              <a:cs typeface="Corbel"/>
              <a:sym typeface="Corbel"/>
            </a:endParaRPr>
          </a:p>
          <a:p>
            <a:pPr marR="0" algn="l" defTabSz="457200" rtl="0" fontAlgn="auto" latinLnBrk="0" hangingPunct="0">
              <a:lnSpc>
                <a:spcPct val="100000"/>
              </a:lnSpc>
              <a:spcBef>
                <a:spcPts val="0"/>
              </a:spcBef>
              <a:spcAft>
                <a:spcPts val="0"/>
              </a:spcAft>
              <a:buClrTx/>
              <a:buSzTx/>
              <a:tabLst/>
            </a:pPr>
            <a:endParaRPr lang="en-US" sz="1400" u="sng" dirty="0">
              <a:solidFill>
                <a:srgbClr val="000000"/>
              </a:solidFill>
              <a:ea typeface="Corbel"/>
              <a:cs typeface="Corbel"/>
              <a:sym typeface="Corbel"/>
            </a:endParaRPr>
          </a:p>
        </p:txBody>
      </p:sp>
      <p:pic>
        <p:nvPicPr>
          <p:cNvPr id="2" name="Picture 1">
            <a:extLst>
              <a:ext uri="{FF2B5EF4-FFF2-40B4-BE49-F238E27FC236}">
                <a16:creationId xmlns:a16="http://schemas.microsoft.com/office/drawing/2014/main" id="{31195603-AF6E-2CDC-D8BE-8BCA23571517}"/>
              </a:ext>
            </a:extLst>
          </p:cNvPr>
          <p:cNvPicPr>
            <a:picLocks noChangeAspect="1"/>
          </p:cNvPicPr>
          <p:nvPr/>
        </p:nvPicPr>
        <p:blipFill>
          <a:blip r:embed="rId2"/>
          <a:stretch>
            <a:fillRect/>
          </a:stretch>
        </p:blipFill>
        <p:spPr>
          <a:xfrm>
            <a:off x="9622117" y="6007730"/>
            <a:ext cx="2321111" cy="643967"/>
          </a:xfrm>
          <a:prstGeom prst="rect">
            <a:avLst/>
          </a:prstGeom>
        </p:spPr>
      </p:pic>
      <p:pic>
        <p:nvPicPr>
          <p:cNvPr id="16" name="Picture 15">
            <a:extLst>
              <a:ext uri="{FF2B5EF4-FFF2-40B4-BE49-F238E27FC236}">
                <a16:creationId xmlns:a16="http://schemas.microsoft.com/office/drawing/2014/main" id="{75EBE40B-DE5C-D4D6-7E47-DD65D1E422A0}"/>
              </a:ext>
            </a:extLst>
          </p:cNvPr>
          <p:cNvPicPr>
            <a:picLocks noChangeAspect="1"/>
          </p:cNvPicPr>
          <p:nvPr/>
        </p:nvPicPr>
        <p:blipFill>
          <a:blip r:embed="rId3"/>
          <a:stretch>
            <a:fillRect/>
          </a:stretch>
        </p:blipFill>
        <p:spPr>
          <a:xfrm>
            <a:off x="431849" y="1246012"/>
            <a:ext cx="3837227" cy="3513478"/>
          </a:xfrm>
          <a:prstGeom prst="rect">
            <a:avLst/>
          </a:prstGeom>
        </p:spPr>
      </p:pic>
      <p:pic>
        <p:nvPicPr>
          <p:cNvPr id="18" name="Picture 17">
            <a:extLst>
              <a:ext uri="{FF2B5EF4-FFF2-40B4-BE49-F238E27FC236}">
                <a16:creationId xmlns:a16="http://schemas.microsoft.com/office/drawing/2014/main" id="{59C0CB38-573D-6A6B-B1A7-0A03E5509771}"/>
              </a:ext>
            </a:extLst>
          </p:cNvPr>
          <p:cNvPicPr>
            <a:picLocks noChangeAspect="1"/>
          </p:cNvPicPr>
          <p:nvPr/>
        </p:nvPicPr>
        <p:blipFill>
          <a:blip r:embed="rId4"/>
          <a:stretch>
            <a:fillRect/>
          </a:stretch>
        </p:blipFill>
        <p:spPr>
          <a:xfrm>
            <a:off x="4170784" y="2717831"/>
            <a:ext cx="2886366" cy="3584768"/>
          </a:xfrm>
          <a:prstGeom prst="rect">
            <a:avLst/>
          </a:prstGeom>
        </p:spPr>
      </p:pic>
    </p:spTree>
    <p:extLst>
      <p:ext uri="{BB962C8B-B14F-4D97-AF65-F5344CB8AC3E}">
        <p14:creationId xmlns:p14="http://schemas.microsoft.com/office/powerpoint/2010/main" val="3834832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HPAI Response: Depopulation</a:t>
            </a:r>
            <a:endParaRPr lang="en-NZ" b="1" dirty="0">
              <a:latin typeface="Calibri" panose="020F050202020403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AACD17DC-E92B-F6C7-8D05-38BB1DCE9043}"/>
              </a:ext>
            </a:extLst>
          </p:cNvPr>
          <p:cNvSpPr txBox="1"/>
          <p:nvPr/>
        </p:nvSpPr>
        <p:spPr>
          <a:xfrm>
            <a:off x="7621555" y="2451182"/>
            <a:ext cx="4570445" cy="2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kern="100" dirty="0">
                <a:effectLst/>
                <a:latin typeface="Calibri" panose="020F0502020204030204" pitchFamily="34" charset="0"/>
                <a:ea typeface="Aptos" panose="020B0004020202020204" pitchFamily="34" charset="0"/>
                <a:cs typeface="Times New Roman" panose="02020603050405020304" pitchFamily="18" charset="0"/>
              </a:rPr>
              <a:t>A number of options used in UK</a:t>
            </a:r>
          </a:p>
          <a:p>
            <a:pPr marL="285750" lvl="0" indent="-285750">
              <a:buFont typeface="Arial" panose="020B0604020202020204" pitchFamily="34" charset="0"/>
              <a:buChar char="•"/>
            </a:pPr>
            <a:endParaRPr lang="en-NZ"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CGUs (Containerised Gassing Units)</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Whole House Gassing</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Nitrogen Foam</a:t>
            </a:r>
          </a:p>
          <a:p>
            <a:pPr marL="285750" lvl="0" indent="-285750">
              <a:buFont typeface="Arial" panose="020B0604020202020204" pitchFamily="34" charset="0"/>
              <a:buChar char="•"/>
            </a:pPr>
            <a:endParaRPr lang="en-NZ"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marR="0" algn="l" defTabSz="457200" rtl="0" fontAlgn="auto" latinLnBrk="0" hangingPunct="0">
              <a:lnSpc>
                <a:spcPct val="100000"/>
              </a:lnSpc>
              <a:spcBef>
                <a:spcPts val="0"/>
              </a:spcBef>
              <a:spcAft>
                <a:spcPts val="0"/>
              </a:spcAft>
              <a:buClrTx/>
              <a:buSzTx/>
              <a:tabLst/>
            </a:pPr>
            <a:endParaRPr kumimoji="0" lang="en-US" sz="1400" i="0" u="sng" strike="noStrike" cap="none" spc="0" normalizeH="0" baseline="0" dirty="0">
              <a:ln>
                <a:noFill/>
              </a:ln>
              <a:solidFill>
                <a:srgbClr val="000000"/>
              </a:solidFill>
              <a:effectLst/>
              <a:uFillTx/>
              <a:ea typeface="Corbel"/>
              <a:cs typeface="Corbel"/>
              <a:sym typeface="Corbel"/>
            </a:endParaRPr>
          </a:p>
          <a:p>
            <a:pPr marR="0" algn="l" defTabSz="457200" rtl="0" fontAlgn="auto" latinLnBrk="0" hangingPunct="0">
              <a:lnSpc>
                <a:spcPct val="100000"/>
              </a:lnSpc>
              <a:spcBef>
                <a:spcPts val="0"/>
              </a:spcBef>
              <a:spcAft>
                <a:spcPts val="0"/>
              </a:spcAft>
              <a:buClrTx/>
              <a:buSzTx/>
              <a:tabLst/>
            </a:pPr>
            <a:endParaRPr lang="en-US" sz="1400" u="sng" dirty="0">
              <a:solidFill>
                <a:srgbClr val="000000"/>
              </a:solidFill>
              <a:ea typeface="Corbel"/>
              <a:cs typeface="Corbel"/>
              <a:sym typeface="Corbel"/>
            </a:endParaRPr>
          </a:p>
        </p:txBody>
      </p:sp>
      <p:pic>
        <p:nvPicPr>
          <p:cNvPr id="2" name="Picture 1">
            <a:extLst>
              <a:ext uri="{FF2B5EF4-FFF2-40B4-BE49-F238E27FC236}">
                <a16:creationId xmlns:a16="http://schemas.microsoft.com/office/drawing/2014/main" id="{31195603-AF6E-2CDC-D8BE-8BCA23571517}"/>
              </a:ext>
            </a:extLst>
          </p:cNvPr>
          <p:cNvPicPr>
            <a:picLocks noChangeAspect="1"/>
          </p:cNvPicPr>
          <p:nvPr/>
        </p:nvPicPr>
        <p:blipFill>
          <a:blip r:embed="rId2"/>
          <a:stretch>
            <a:fillRect/>
          </a:stretch>
        </p:blipFill>
        <p:spPr>
          <a:xfrm>
            <a:off x="9622117" y="6007730"/>
            <a:ext cx="2321111" cy="643967"/>
          </a:xfrm>
          <a:prstGeom prst="rect">
            <a:avLst/>
          </a:prstGeom>
        </p:spPr>
      </p:pic>
      <p:pic>
        <p:nvPicPr>
          <p:cNvPr id="5" name="Picture 4">
            <a:extLst>
              <a:ext uri="{FF2B5EF4-FFF2-40B4-BE49-F238E27FC236}">
                <a16:creationId xmlns:a16="http://schemas.microsoft.com/office/drawing/2014/main" id="{02D9C056-D6F7-CF64-6C0E-AC12909CFEA3}"/>
              </a:ext>
            </a:extLst>
          </p:cNvPr>
          <p:cNvPicPr>
            <a:picLocks noChangeAspect="1"/>
          </p:cNvPicPr>
          <p:nvPr/>
        </p:nvPicPr>
        <p:blipFill>
          <a:blip r:embed="rId3"/>
          <a:stretch>
            <a:fillRect/>
          </a:stretch>
        </p:blipFill>
        <p:spPr>
          <a:xfrm>
            <a:off x="328561" y="1292113"/>
            <a:ext cx="3205331" cy="2136887"/>
          </a:xfrm>
          <a:prstGeom prst="rect">
            <a:avLst/>
          </a:prstGeom>
        </p:spPr>
      </p:pic>
      <p:pic>
        <p:nvPicPr>
          <p:cNvPr id="10" name="Picture 9">
            <a:extLst>
              <a:ext uri="{FF2B5EF4-FFF2-40B4-BE49-F238E27FC236}">
                <a16:creationId xmlns:a16="http://schemas.microsoft.com/office/drawing/2014/main" id="{51FF5CCE-4111-A40B-6D86-01732B6C7F7E}"/>
              </a:ext>
            </a:extLst>
          </p:cNvPr>
          <p:cNvPicPr>
            <a:picLocks noChangeAspect="1"/>
          </p:cNvPicPr>
          <p:nvPr/>
        </p:nvPicPr>
        <p:blipFill>
          <a:blip r:embed="rId4"/>
          <a:stretch>
            <a:fillRect/>
          </a:stretch>
        </p:blipFill>
        <p:spPr>
          <a:xfrm>
            <a:off x="3715685" y="3751803"/>
            <a:ext cx="2838601" cy="1933005"/>
          </a:xfrm>
          <a:prstGeom prst="rect">
            <a:avLst/>
          </a:prstGeom>
        </p:spPr>
      </p:pic>
      <p:pic>
        <p:nvPicPr>
          <p:cNvPr id="12" name="Picture 11">
            <a:extLst>
              <a:ext uri="{FF2B5EF4-FFF2-40B4-BE49-F238E27FC236}">
                <a16:creationId xmlns:a16="http://schemas.microsoft.com/office/drawing/2014/main" id="{2F144DD6-4B7A-D180-1EE9-36A36E05F777}"/>
              </a:ext>
            </a:extLst>
          </p:cNvPr>
          <p:cNvPicPr>
            <a:picLocks noChangeAspect="1"/>
          </p:cNvPicPr>
          <p:nvPr/>
        </p:nvPicPr>
        <p:blipFill>
          <a:blip r:embed="rId5"/>
          <a:stretch>
            <a:fillRect/>
          </a:stretch>
        </p:blipFill>
        <p:spPr>
          <a:xfrm>
            <a:off x="4643674" y="4966680"/>
            <a:ext cx="2202579" cy="1651935"/>
          </a:xfrm>
          <a:prstGeom prst="rect">
            <a:avLst/>
          </a:prstGeom>
        </p:spPr>
      </p:pic>
      <p:pic>
        <p:nvPicPr>
          <p:cNvPr id="7" name="Picture 6">
            <a:extLst>
              <a:ext uri="{FF2B5EF4-FFF2-40B4-BE49-F238E27FC236}">
                <a16:creationId xmlns:a16="http://schemas.microsoft.com/office/drawing/2014/main" id="{327B3E6F-CF78-D520-B469-5C9CC505838C}"/>
              </a:ext>
            </a:extLst>
          </p:cNvPr>
          <p:cNvPicPr>
            <a:picLocks noChangeAspect="1"/>
          </p:cNvPicPr>
          <p:nvPr/>
        </p:nvPicPr>
        <p:blipFill>
          <a:blip r:embed="rId6"/>
          <a:stretch>
            <a:fillRect/>
          </a:stretch>
        </p:blipFill>
        <p:spPr>
          <a:xfrm>
            <a:off x="3838626" y="1323322"/>
            <a:ext cx="2849183" cy="2136887"/>
          </a:xfrm>
          <a:prstGeom prst="rect">
            <a:avLst/>
          </a:prstGeom>
        </p:spPr>
      </p:pic>
      <p:pic>
        <p:nvPicPr>
          <p:cNvPr id="14" name="Picture 13">
            <a:extLst>
              <a:ext uri="{FF2B5EF4-FFF2-40B4-BE49-F238E27FC236}">
                <a16:creationId xmlns:a16="http://schemas.microsoft.com/office/drawing/2014/main" id="{C8A7F89B-DA26-1050-F6C8-A75B36FE6B23}"/>
              </a:ext>
            </a:extLst>
          </p:cNvPr>
          <p:cNvPicPr>
            <a:picLocks noChangeAspect="1"/>
          </p:cNvPicPr>
          <p:nvPr/>
        </p:nvPicPr>
        <p:blipFill>
          <a:blip r:embed="rId7"/>
          <a:stretch>
            <a:fillRect/>
          </a:stretch>
        </p:blipFill>
        <p:spPr>
          <a:xfrm>
            <a:off x="328561" y="3753226"/>
            <a:ext cx="3249964" cy="2432411"/>
          </a:xfrm>
          <a:prstGeom prst="rect">
            <a:avLst/>
          </a:prstGeom>
        </p:spPr>
      </p:pic>
    </p:spTree>
    <p:extLst>
      <p:ext uri="{BB962C8B-B14F-4D97-AF65-F5344CB8AC3E}">
        <p14:creationId xmlns:p14="http://schemas.microsoft.com/office/powerpoint/2010/main" val="3751641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On-farm Biosecurity: Control What </a:t>
            </a:r>
            <a:r>
              <a:rPr lang="en-NZ" b="1" dirty="0">
                <a:solidFill>
                  <a:prstClr val="black"/>
                </a:solidFill>
                <a:latin typeface="Calibri" panose="020F0502020204030204"/>
              </a:rPr>
              <a:t>W</a:t>
            </a: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e Can Control</a:t>
            </a:r>
            <a:endParaRPr lang="en-NZ" b="1" dirty="0">
              <a:latin typeface="Calibri" panose="020F0502020204030204" pitchFamily="34" charset="0"/>
              <a:ea typeface="Times New Roman" panose="02020603050405020304" pitchFamily="18" charset="0"/>
            </a:endParaRPr>
          </a:p>
        </p:txBody>
      </p:sp>
      <p:pic>
        <p:nvPicPr>
          <p:cNvPr id="2" name="Picture 1">
            <a:extLst>
              <a:ext uri="{FF2B5EF4-FFF2-40B4-BE49-F238E27FC236}">
                <a16:creationId xmlns:a16="http://schemas.microsoft.com/office/drawing/2014/main" id="{31195603-AF6E-2CDC-D8BE-8BCA23571517}"/>
              </a:ext>
            </a:extLst>
          </p:cNvPr>
          <p:cNvPicPr>
            <a:picLocks noChangeAspect="1"/>
          </p:cNvPicPr>
          <p:nvPr/>
        </p:nvPicPr>
        <p:blipFill>
          <a:blip r:embed="rId2"/>
          <a:stretch>
            <a:fillRect/>
          </a:stretch>
        </p:blipFill>
        <p:spPr>
          <a:xfrm>
            <a:off x="9622117" y="6007730"/>
            <a:ext cx="2321111" cy="643967"/>
          </a:xfrm>
          <a:prstGeom prst="rect">
            <a:avLst/>
          </a:prstGeom>
        </p:spPr>
      </p:pic>
      <p:pic>
        <p:nvPicPr>
          <p:cNvPr id="7" name="Picture 6">
            <a:extLst>
              <a:ext uri="{FF2B5EF4-FFF2-40B4-BE49-F238E27FC236}">
                <a16:creationId xmlns:a16="http://schemas.microsoft.com/office/drawing/2014/main" id="{FAFF10D3-FBBE-81C6-1C76-91F7D3A58F30}"/>
              </a:ext>
            </a:extLst>
          </p:cNvPr>
          <p:cNvPicPr>
            <a:picLocks noChangeAspect="1"/>
          </p:cNvPicPr>
          <p:nvPr/>
        </p:nvPicPr>
        <p:blipFill>
          <a:blip r:embed="rId3"/>
          <a:stretch>
            <a:fillRect/>
          </a:stretch>
        </p:blipFill>
        <p:spPr>
          <a:xfrm>
            <a:off x="2389517" y="1054028"/>
            <a:ext cx="6559850" cy="5422918"/>
          </a:xfrm>
          <a:prstGeom prst="rect">
            <a:avLst/>
          </a:prstGeom>
        </p:spPr>
      </p:pic>
    </p:spTree>
    <p:extLst>
      <p:ext uri="{BB962C8B-B14F-4D97-AF65-F5344CB8AC3E}">
        <p14:creationId xmlns:p14="http://schemas.microsoft.com/office/powerpoint/2010/main" val="2519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On-farm Biosecurity: Getting the mindset right</a:t>
            </a:r>
            <a:endParaRPr lang="en-NZ" b="1" dirty="0">
              <a:latin typeface="Calibri" panose="020F050202020403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AACD17DC-E92B-F6C7-8D05-38BB1DCE9043}"/>
              </a:ext>
            </a:extLst>
          </p:cNvPr>
          <p:cNvSpPr txBox="1"/>
          <p:nvPr/>
        </p:nvSpPr>
        <p:spPr>
          <a:xfrm>
            <a:off x="6319043" y="1886616"/>
            <a:ext cx="4570445" cy="2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kern="100" dirty="0">
                <a:effectLst/>
                <a:latin typeface="Calibri" panose="020F0502020204030204" pitchFamily="34" charset="0"/>
                <a:ea typeface="Aptos" panose="020B0004020202020204" pitchFamily="34" charset="0"/>
                <a:cs typeface="Times New Roman" panose="02020603050405020304" pitchFamily="18" charset="0"/>
              </a:rPr>
              <a:t>Farm outer layer, shed is hard inner layer</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Protection of the birds in the sheds is key – the shed is a high care zone, only essential staff can enter</a:t>
            </a:r>
          </a:p>
          <a:p>
            <a:pPr marL="285750" lvl="0" indent="-285750">
              <a:buFont typeface="Arial" panose="020B0604020202020204" pitchFamily="34" charset="0"/>
              <a:buChar char="•"/>
            </a:pPr>
            <a:r>
              <a:rPr lang="en-NZ" kern="100" dirty="0">
                <a:effectLst/>
                <a:latin typeface="Calibri" panose="020F0502020204030204" pitchFamily="34" charset="0"/>
                <a:ea typeface="Aptos" panose="020B0004020202020204" pitchFamily="34" charset="0"/>
                <a:cs typeface="Times New Roman" panose="02020603050405020304" pitchFamily="18" charset="0"/>
              </a:rPr>
              <a:t>Need a cultural mindset that “HPAI could be anywhere outside the shed, need to ensure you are not the person to bring it into the shed”</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“It only takes one lapse the get an incursion”</a:t>
            </a:r>
            <a:endParaRPr lang="en-NZ"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endParaRPr lang="en-NZ"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marR="0" algn="l" defTabSz="457200" rtl="0" fontAlgn="auto" latinLnBrk="0" hangingPunct="0">
              <a:lnSpc>
                <a:spcPct val="100000"/>
              </a:lnSpc>
              <a:spcBef>
                <a:spcPts val="0"/>
              </a:spcBef>
              <a:spcAft>
                <a:spcPts val="0"/>
              </a:spcAft>
              <a:buClrTx/>
              <a:buSzTx/>
              <a:tabLst/>
            </a:pPr>
            <a:endParaRPr kumimoji="0" lang="en-US" sz="1400" i="0" u="sng" strike="noStrike" cap="none" spc="0" normalizeH="0" baseline="0" dirty="0">
              <a:ln>
                <a:noFill/>
              </a:ln>
              <a:solidFill>
                <a:srgbClr val="000000"/>
              </a:solidFill>
              <a:effectLst/>
              <a:uFillTx/>
              <a:ea typeface="Corbel"/>
              <a:cs typeface="Corbel"/>
              <a:sym typeface="Corbel"/>
            </a:endParaRPr>
          </a:p>
          <a:p>
            <a:pPr marR="0" algn="l" defTabSz="457200" rtl="0" fontAlgn="auto" latinLnBrk="0" hangingPunct="0">
              <a:lnSpc>
                <a:spcPct val="100000"/>
              </a:lnSpc>
              <a:spcBef>
                <a:spcPts val="0"/>
              </a:spcBef>
              <a:spcAft>
                <a:spcPts val="0"/>
              </a:spcAft>
              <a:buClrTx/>
              <a:buSzTx/>
              <a:tabLst/>
            </a:pPr>
            <a:endParaRPr lang="en-US" sz="1400" u="sng" dirty="0">
              <a:solidFill>
                <a:srgbClr val="000000"/>
              </a:solidFill>
              <a:ea typeface="Corbel"/>
              <a:cs typeface="Corbel"/>
              <a:sym typeface="Corbel"/>
            </a:endParaRPr>
          </a:p>
        </p:txBody>
      </p:sp>
      <p:pic>
        <p:nvPicPr>
          <p:cNvPr id="2" name="Picture 1">
            <a:extLst>
              <a:ext uri="{FF2B5EF4-FFF2-40B4-BE49-F238E27FC236}">
                <a16:creationId xmlns:a16="http://schemas.microsoft.com/office/drawing/2014/main" id="{31195603-AF6E-2CDC-D8BE-8BCA23571517}"/>
              </a:ext>
            </a:extLst>
          </p:cNvPr>
          <p:cNvPicPr>
            <a:picLocks noChangeAspect="1"/>
          </p:cNvPicPr>
          <p:nvPr/>
        </p:nvPicPr>
        <p:blipFill>
          <a:blip r:embed="rId2"/>
          <a:stretch>
            <a:fillRect/>
          </a:stretch>
        </p:blipFill>
        <p:spPr>
          <a:xfrm>
            <a:off x="9622117" y="6007730"/>
            <a:ext cx="2321111" cy="643967"/>
          </a:xfrm>
          <a:prstGeom prst="rect">
            <a:avLst/>
          </a:prstGeom>
        </p:spPr>
      </p:pic>
      <p:pic>
        <p:nvPicPr>
          <p:cNvPr id="5" name="Picture 4">
            <a:extLst>
              <a:ext uri="{FF2B5EF4-FFF2-40B4-BE49-F238E27FC236}">
                <a16:creationId xmlns:a16="http://schemas.microsoft.com/office/drawing/2014/main" id="{897FB8CB-FFE4-A0A8-4154-34CC33376ED5}"/>
              </a:ext>
            </a:extLst>
          </p:cNvPr>
          <p:cNvPicPr>
            <a:picLocks noChangeAspect="1"/>
          </p:cNvPicPr>
          <p:nvPr/>
        </p:nvPicPr>
        <p:blipFill rotWithShape="1">
          <a:blip r:embed="rId3"/>
          <a:srcRect t="19107"/>
          <a:stretch/>
        </p:blipFill>
        <p:spPr>
          <a:xfrm>
            <a:off x="1302512" y="3741642"/>
            <a:ext cx="3648723" cy="2735304"/>
          </a:xfrm>
          <a:prstGeom prst="rect">
            <a:avLst/>
          </a:prstGeom>
        </p:spPr>
      </p:pic>
      <p:pic>
        <p:nvPicPr>
          <p:cNvPr id="8" name="Picture 7">
            <a:extLst>
              <a:ext uri="{FF2B5EF4-FFF2-40B4-BE49-F238E27FC236}">
                <a16:creationId xmlns:a16="http://schemas.microsoft.com/office/drawing/2014/main" id="{319DDA4B-ACAD-7454-8C38-8E99CA222B29}"/>
              </a:ext>
            </a:extLst>
          </p:cNvPr>
          <p:cNvPicPr>
            <a:picLocks noChangeAspect="1"/>
          </p:cNvPicPr>
          <p:nvPr/>
        </p:nvPicPr>
        <p:blipFill>
          <a:blip r:embed="rId4"/>
          <a:stretch>
            <a:fillRect/>
          </a:stretch>
        </p:blipFill>
        <p:spPr>
          <a:xfrm>
            <a:off x="1457864" y="982847"/>
            <a:ext cx="3338021" cy="2615719"/>
          </a:xfrm>
          <a:prstGeom prst="rect">
            <a:avLst/>
          </a:prstGeom>
        </p:spPr>
      </p:pic>
    </p:spTree>
    <p:extLst>
      <p:ext uri="{BB962C8B-B14F-4D97-AF65-F5344CB8AC3E}">
        <p14:creationId xmlns:p14="http://schemas.microsoft.com/office/powerpoint/2010/main" val="313800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On-farm Biosecurity: Reduce wild bird risk</a:t>
            </a:r>
            <a:endParaRPr lang="en-NZ" b="1" dirty="0">
              <a:latin typeface="Calibri" panose="020F050202020403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AACD17DC-E92B-F6C7-8D05-38BB1DCE9043}"/>
              </a:ext>
            </a:extLst>
          </p:cNvPr>
          <p:cNvSpPr txBox="1"/>
          <p:nvPr/>
        </p:nvSpPr>
        <p:spPr>
          <a:xfrm>
            <a:off x="5623303" y="1342802"/>
            <a:ext cx="4570445" cy="2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lvl="0"/>
            <a:r>
              <a:rPr lang="en-NZ" sz="1800" kern="100" dirty="0">
                <a:latin typeface="Calibri" panose="020F0502020204030204" pitchFamily="34" charset="0"/>
                <a:ea typeface="Aptos" panose="020B0004020202020204" pitchFamily="34" charset="0"/>
                <a:cs typeface="Times New Roman" panose="02020603050405020304" pitchFamily="18" charset="0"/>
              </a:rPr>
              <a:t>The majority of Infected Properties (IPs) are due to direct or indirect introduction from wild birds</a:t>
            </a:r>
          </a:p>
          <a:p>
            <a:pPr marL="285750" lvl="0" indent="-285750">
              <a:buFont typeface="Arial" panose="020B0604020202020204" pitchFamily="34" charset="0"/>
              <a:buChar char="•"/>
            </a:pPr>
            <a:endParaRPr lang="en-NZ" sz="1800" kern="100" dirty="0">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Bird proofing of sheds</a:t>
            </a:r>
            <a:endParaRPr lang="en-US" sz="1400" u="sng" dirty="0">
              <a:solidFill>
                <a:srgbClr val="000000"/>
              </a:solidFill>
              <a:ea typeface="Corbel"/>
              <a:cs typeface="Corbel"/>
              <a:sym typeface="Corbel"/>
            </a:endParaRPr>
          </a:p>
          <a:p>
            <a:pPr marL="285750" lvl="0" indent="-285750">
              <a:buFont typeface="Arial" panose="020B0604020202020204" pitchFamily="34" charset="0"/>
              <a:buChar char="•"/>
            </a:pPr>
            <a:r>
              <a:rPr lang="en-NZ" sz="1800" kern="100" dirty="0">
                <a:latin typeface="Calibri" panose="020F0502020204030204" pitchFamily="34" charset="0"/>
                <a:ea typeface="Aptos" panose="020B0004020202020204" pitchFamily="34" charset="0"/>
                <a:cs typeface="Times New Roman" panose="02020603050405020304" pitchFamily="18" charset="0"/>
              </a:rPr>
              <a:t>Clean feed spills</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N</a:t>
            </a:r>
            <a:r>
              <a:rPr lang="en-NZ" sz="1800" kern="100" dirty="0">
                <a:latin typeface="Calibri" panose="020F0502020204030204" pitchFamily="34" charset="0"/>
                <a:ea typeface="Aptos" panose="020B0004020202020204" pitchFamily="34" charset="0"/>
                <a:cs typeface="Times New Roman" panose="02020603050405020304" pitchFamily="18" charset="0"/>
              </a:rPr>
              <a:t>o standing water</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N</a:t>
            </a:r>
            <a:r>
              <a:rPr lang="en-NZ" sz="1800" kern="100" dirty="0">
                <a:latin typeface="Calibri" panose="020F0502020204030204" pitchFamily="34" charset="0"/>
                <a:ea typeface="Aptos" panose="020B0004020202020204" pitchFamily="34" charset="0"/>
                <a:cs typeface="Times New Roman" panose="02020603050405020304" pitchFamily="18" charset="0"/>
              </a:rPr>
              <a:t>et small ponds</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B</a:t>
            </a:r>
            <a:r>
              <a:rPr lang="en-NZ" sz="1800" kern="100" dirty="0">
                <a:latin typeface="Calibri" panose="020F0502020204030204" pitchFamily="34" charset="0"/>
                <a:ea typeface="Aptos" panose="020B0004020202020204" pitchFamily="34" charset="0"/>
                <a:cs typeface="Times New Roman" panose="02020603050405020304" pitchFamily="18" charset="0"/>
              </a:rPr>
              <a:t>ird scarers &amp; lasers</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Cleaning areas outside of sheds every 2 days</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Well kept premises (not using mowing equipment across multiple properties)</a:t>
            </a:r>
          </a:p>
          <a:p>
            <a:pPr lvl="0"/>
            <a:endParaRPr lang="en-NZ" kern="100" dirty="0">
              <a:latin typeface="Calibri" panose="020F0502020204030204" pitchFamily="34" charset="0"/>
              <a:ea typeface="Aptos" panose="020B0004020202020204" pitchFamily="34" charset="0"/>
              <a:cs typeface="Times New Roman" panose="02020603050405020304" pitchFamily="18" charset="0"/>
            </a:endParaRPr>
          </a:p>
          <a:p>
            <a:pPr lvl="0"/>
            <a:r>
              <a:rPr lang="en-NZ" sz="1800" kern="100" dirty="0">
                <a:latin typeface="Calibri" panose="020F0502020204030204" pitchFamily="34" charset="0"/>
                <a:ea typeface="Aptos" panose="020B0004020202020204" pitchFamily="34" charset="0"/>
                <a:cs typeface="Times New Roman" panose="02020603050405020304" pitchFamily="18" charset="0"/>
              </a:rPr>
              <a:t>2 Key Vectors:</a:t>
            </a:r>
          </a:p>
          <a:p>
            <a:pPr marL="285750" lvl="0" indent="-285750">
              <a:buFont typeface="Arial" panose="020B0604020202020204" pitchFamily="34" charset="0"/>
              <a:buChar char="•"/>
            </a:pPr>
            <a:r>
              <a:rPr lang="en-NZ" sz="1800" kern="100" dirty="0">
                <a:latin typeface="Calibri" panose="020F0502020204030204" pitchFamily="34" charset="0"/>
                <a:ea typeface="Aptos" panose="020B0004020202020204" pitchFamily="34" charset="0"/>
                <a:cs typeface="Times New Roman" panose="02020603050405020304" pitchFamily="18" charset="0"/>
              </a:rPr>
              <a:t>Water ingress – flooding, leaking sheds</a:t>
            </a:r>
          </a:p>
          <a:p>
            <a:pPr marL="285750" lvl="0" indent="-285750">
              <a:buFont typeface="Arial" panose="020B0604020202020204" pitchFamily="34" charset="0"/>
              <a:buChar char="•"/>
            </a:pPr>
            <a:r>
              <a:rPr lang="en-NZ" sz="1800" kern="100" dirty="0">
                <a:latin typeface="Calibri" panose="020F0502020204030204" pitchFamily="34" charset="0"/>
                <a:ea typeface="Aptos" panose="020B0004020202020204" pitchFamily="34" charset="0"/>
                <a:cs typeface="Times New Roman" panose="02020603050405020304" pitchFamily="18" charset="0"/>
              </a:rPr>
              <a:t>Ducks are a dangerous vector</a:t>
            </a:r>
          </a:p>
          <a:p>
            <a:pPr marR="0" algn="l" defTabSz="457200" rtl="0" fontAlgn="auto" latinLnBrk="0" hangingPunct="0">
              <a:lnSpc>
                <a:spcPct val="100000"/>
              </a:lnSpc>
              <a:spcBef>
                <a:spcPts val="0"/>
              </a:spcBef>
              <a:spcAft>
                <a:spcPts val="0"/>
              </a:spcAft>
              <a:buClrTx/>
              <a:buSzTx/>
              <a:tabLst/>
            </a:pPr>
            <a:endParaRPr lang="en-US" sz="1400" u="sng" dirty="0">
              <a:solidFill>
                <a:srgbClr val="000000"/>
              </a:solidFill>
              <a:ea typeface="Corbel"/>
              <a:cs typeface="Corbel"/>
              <a:sym typeface="Corbel"/>
            </a:endParaRPr>
          </a:p>
        </p:txBody>
      </p:sp>
      <p:pic>
        <p:nvPicPr>
          <p:cNvPr id="2" name="Picture 1">
            <a:extLst>
              <a:ext uri="{FF2B5EF4-FFF2-40B4-BE49-F238E27FC236}">
                <a16:creationId xmlns:a16="http://schemas.microsoft.com/office/drawing/2014/main" id="{31195603-AF6E-2CDC-D8BE-8BCA23571517}"/>
              </a:ext>
            </a:extLst>
          </p:cNvPr>
          <p:cNvPicPr>
            <a:picLocks noChangeAspect="1"/>
          </p:cNvPicPr>
          <p:nvPr/>
        </p:nvPicPr>
        <p:blipFill>
          <a:blip r:embed="rId2"/>
          <a:stretch>
            <a:fillRect/>
          </a:stretch>
        </p:blipFill>
        <p:spPr>
          <a:xfrm>
            <a:off x="9622117" y="6007730"/>
            <a:ext cx="2321111" cy="643967"/>
          </a:xfrm>
          <a:prstGeom prst="rect">
            <a:avLst/>
          </a:prstGeom>
        </p:spPr>
      </p:pic>
      <p:pic>
        <p:nvPicPr>
          <p:cNvPr id="4" name="Picture 3" descr="A kite flying in the sky&#10;&#10;Description automatically generated">
            <a:extLst>
              <a:ext uri="{FF2B5EF4-FFF2-40B4-BE49-F238E27FC236}">
                <a16:creationId xmlns:a16="http://schemas.microsoft.com/office/drawing/2014/main" id="{C0161F97-79D7-7A47-58C9-F0BD374DBA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098" y="1342802"/>
            <a:ext cx="3914745" cy="2202043"/>
          </a:xfrm>
          <a:prstGeom prst="rect">
            <a:avLst/>
          </a:prstGeom>
          <a:noFill/>
          <a:ln>
            <a:noFill/>
          </a:ln>
        </p:spPr>
      </p:pic>
      <p:pic>
        <p:nvPicPr>
          <p:cNvPr id="10" name="Picture 9" descr="10h Z9C8 &#10;ل &#10;هس، ">
            <a:extLst>
              <a:ext uri="{FF2B5EF4-FFF2-40B4-BE49-F238E27FC236}">
                <a16:creationId xmlns:a16="http://schemas.microsoft.com/office/drawing/2014/main" id="{6EA97A79-458B-0D59-F2D4-6076F364B9D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098" y="3792270"/>
            <a:ext cx="3914744" cy="2202043"/>
          </a:xfrm>
          <a:prstGeom prst="rect">
            <a:avLst/>
          </a:prstGeom>
          <a:noFill/>
          <a:ln>
            <a:noFill/>
          </a:ln>
        </p:spPr>
      </p:pic>
    </p:spTree>
    <p:extLst>
      <p:ext uri="{BB962C8B-B14F-4D97-AF65-F5344CB8AC3E}">
        <p14:creationId xmlns:p14="http://schemas.microsoft.com/office/powerpoint/2010/main" val="1099357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On-farm Biosecurity: The </a:t>
            </a:r>
            <a:r>
              <a:rPr lang="en-NZ" b="1" dirty="0">
                <a:solidFill>
                  <a:prstClr val="black"/>
                </a:solidFill>
                <a:latin typeface="Calibri" panose="020F0502020204030204"/>
              </a:rPr>
              <a:t>O</a:t>
            </a:r>
            <a:r>
              <a:rPr kumimoji="0" lang="en-NZ" sz="1800" b="1" i="0" u="none" strike="noStrike" kern="1200" cap="none" spc="0" normalizeH="0" baseline="0" noProof="0" dirty="0" err="1">
                <a:ln>
                  <a:noFill/>
                </a:ln>
                <a:solidFill>
                  <a:prstClr val="black"/>
                </a:solidFill>
                <a:effectLst/>
                <a:uLnTx/>
                <a:uFillTx/>
                <a:latin typeface="Calibri" panose="020F0502020204030204"/>
                <a:ea typeface="+mn-ea"/>
                <a:cs typeface="+mn-cs"/>
              </a:rPr>
              <a:t>uter</a:t>
            </a: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 Shell </a:t>
            </a:r>
            <a:endParaRPr lang="en-NZ" b="1" dirty="0">
              <a:latin typeface="Calibri" panose="020F0502020204030204" pitchFamily="34" charset="0"/>
              <a:ea typeface="Times New Roman" panose="02020603050405020304" pitchFamily="18" charset="0"/>
            </a:endParaRPr>
          </a:p>
        </p:txBody>
      </p:sp>
      <p:pic>
        <p:nvPicPr>
          <p:cNvPr id="2" name="Picture 1">
            <a:extLst>
              <a:ext uri="{FF2B5EF4-FFF2-40B4-BE49-F238E27FC236}">
                <a16:creationId xmlns:a16="http://schemas.microsoft.com/office/drawing/2014/main" id="{31195603-AF6E-2CDC-D8BE-8BCA23571517}"/>
              </a:ext>
            </a:extLst>
          </p:cNvPr>
          <p:cNvPicPr>
            <a:picLocks noChangeAspect="1"/>
          </p:cNvPicPr>
          <p:nvPr/>
        </p:nvPicPr>
        <p:blipFill>
          <a:blip r:embed="rId2"/>
          <a:stretch>
            <a:fillRect/>
          </a:stretch>
        </p:blipFill>
        <p:spPr>
          <a:xfrm>
            <a:off x="9622117" y="6007730"/>
            <a:ext cx="2321111" cy="643967"/>
          </a:xfrm>
          <a:prstGeom prst="rect">
            <a:avLst/>
          </a:prstGeom>
        </p:spPr>
      </p:pic>
      <p:pic>
        <p:nvPicPr>
          <p:cNvPr id="4" name="Picture 3" descr="'Νο &#10;hsed ">
            <a:extLst>
              <a:ext uri="{FF2B5EF4-FFF2-40B4-BE49-F238E27FC236}">
                <a16:creationId xmlns:a16="http://schemas.microsoft.com/office/drawing/2014/main" id="{13084BB5-5939-5259-CB59-DDF618B6C6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1453"/>
          <a:stretch/>
        </p:blipFill>
        <p:spPr bwMode="auto">
          <a:xfrm>
            <a:off x="440877" y="1322718"/>
            <a:ext cx="1965757" cy="2742387"/>
          </a:xfrm>
          <a:prstGeom prst="rect">
            <a:avLst/>
          </a:prstGeom>
          <a:noFill/>
          <a:ln>
            <a:noFill/>
          </a:ln>
        </p:spPr>
      </p:pic>
      <p:pic>
        <p:nvPicPr>
          <p:cNvPr id="1027" name="F253BC48-B31F-40EB-A1C1-ADC669EDBAB0" descr="IMG_5612.jpg">
            <a:extLst>
              <a:ext uri="{FF2B5EF4-FFF2-40B4-BE49-F238E27FC236}">
                <a16:creationId xmlns:a16="http://schemas.microsoft.com/office/drawing/2014/main" id="{83A7BE20-4BE1-3D45-92C3-8C92E45949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9707" y="1322718"/>
            <a:ext cx="3656515" cy="274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B284C3EF-1E8E-4420-8C9B-83CB44414DA1" descr="IMG_5644.jpg">
            <a:extLst>
              <a:ext uri="{FF2B5EF4-FFF2-40B4-BE49-F238E27FC236}">
                <a16:creationId xmlns:a16="http://schemas.microsoft.com/office/drawing/2014/main" id="{80471C87-69FD-F551-C68D-717ACA601F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646" y="4264701"/>
            <a:ext cx="2834882" cy="212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smoke coming out of a roof&#10;&#10;Description automatically generated">
            <a:extLst>
              <a:ext uri="{FF2B5EF4-FFF2-40B4-BE49-F238E27FC236}">
                <a16:creationId xmlns:a16="http://schemas.microsoft.com/office/drawing/2014/main" id="{FFC5CA0A-45B4-783D-A520-39754A89C10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79439" y="4264701"/>
            <a:ext cx="1197101" cy="2126161"/>
          </a:xfrm>
          <a:prstGeom prst="rect">
            <a:avLst/>
          </a:prstGeom>
          <a:noFill/>
          <a:ln>
            <a:noFill/>
          </a:ln>
        </p:spPr>
      </p:pic>
      <p:sp>
        <p:nvSpPr>
          <p:cNvPr id="7" name="TextBox 6">
            <a:extLst>
              <a:ext uri="{FF2B5EF4-FFF2-40B4-BE49-F238E27FC236}">
                <a16:creationId xmlns:a16="http://schemas.microsoft.com/office/drawing/2014/main" id="{E3711F4B-1239-48A8-39DB-957A8B961823}"/>
              </a:ext>
            </a:extLst>
          </p:cNvPr>
          <p:cNvSpPr txBox="1"/>
          <p:nvPr/>
        </p:nvSpPr>
        <p:spPr>
          <a:xfrm>
            <a:off x="7372783" y="1279818"/>
            <a:ext cx="4570445" cy="29848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lvl="0"/>
            <a:r>
              <a:rPr lang="en-NZ" sz="1800" kern="100" dirty="0">
                <a:latin typeface="Calibri" panose="020F0502020204030204" pitchFamily="34" charset="0"/>
                <a:ea typeface="Aptos" panose="020B0004020202020204" pitchFamily="34" charset="0"/>
                <a:cs typeface="Times New Roman" panose="02020603050405020304" pitchFamily="18" charset="0"/>
              </a:rPr>
              <a:t>Tiered system based on risk to manage “biosecurity fatigue” </a:t>
            </a:r>
          </a:p>
          <a:p>
            <a:pPr marL="285750" lvl="0" indent="-285750">
              <a:buFont typeface="Arial" panose="020B0604020202020204" pitchFamily="34" charset="0"/>
              <a:buChar char="•"/>
            </a:pPr>
            <a:endParaRPr lang="en-NZ" sz="1800" kern="100" dirty="0">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Limiting access to farm areas</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Multi-sites need segregation of equipment &amp; people</a:t>
            </a:r>
          </a:p>
          <a:p>
            <a:pPr marL="742950" lvl="1"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Separate entrances</a:t>
            </a:r>
          </a:p>
          <a:p>
            <a:pPr marL="742950" lvl="1"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Farm vs Mill vs Egg Grader </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Washing on and off site</a:t>
            </a:r>
          </a:p>
          <a:p>
            <a:pPr marL="742950" lvl="1"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Under truck chassis wash</a:t>
            </a:r>
          </a:p>
          <a:p>
            <a:pPr marL="742950" lvl="1"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Pressure washer used at entrance in high risk times</a:t>
            </a:r>
            <a:endParaRPr lang="en-NZ" kern="100" dirty="0">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sz="1800" kern="100" dirty="0">
                <a:latin typeface="Calibri" panose="020F0502020204030204" pitchFamily="34" charset="0"/>
                <a:ea typeface="Aptos" panose="020B0004020202020204" pitchFamily="34" charset="0"/>
                <a:cs typeface="Times New Roman" panose="02020603050405020304" pitchFamily="18" charset="0"/>
              </a:rPr>
              <a:t>Feed trucks – at higher risk, reassess truck routes, increased cleaning, boot control</a:t>
            </a:r>
          </a:p>
          <a:p>
            <a:pPr marL="285750" lvl="0" indent="-285750">
              <a:buFont typeface="Arial" panose="020B0604020202020204" pitchFamily="34" charset="0"/>
              <a:buChar char="•"/>
            </a:pPr>
            <a:r>
              <a:rPr lang="en-NZ" sz="1800" kern="100" dirty="0">
                <a:latin typeface="Calibri" panose="020F0502020204030204" pitchFamily="34" charset="0"/>
                <a:ea typeface="Aptos" panose="020B0004020202020204" pitchFamily="34" charset="0"/>
                <a:cs typeface="Times New Roman" panose="02020603050405020304" pitchFamily="18" charset="0"/>
              </a:rPr>
              <a:t>Increase cleaning &amp; disinfecting when higher risk </a:t>
            </a:r>
          </a:p>
          <a:p>
            <a:pPr marR="0" algn="l" defTabSz="457200" rtl="0" fontAlgn="auto" latinLnBrk="0" hangingPunct="0">
              <a:lnSpc>
                <a:spcPct val="100000"/>
              </a:lnSpc>
              <a:spcBef>
                <a:spcPts val="0"/>
              </a:spcBef>
              <a:spcAft>
                <a:spcPts val="0"/>
              </a:spcAft>
              <a:buClrTx/>
              <a:buSzTx/>
              <a:tabLst/>
            </a:pPr>
            <a:endParaRPr lang="en-US" sz="1400" u="sng" dirty="0">
              <a:solidFill>
                <a:srgbClr val="000000"/>
              </a:solidFill>
              <a:ea typeface="Corbel"/>
              <a:cs typeface="Corbel"/>
              <a:sym typeface="Corbel"/>
            </a:endParaRPr>
          </a:p>
        </p:txBody>
      </p:sp>
      <p:pic>
        <p:nvPicPr>
          <p:cNvPr id="8" name="Picture 7" descr="A blue vehicle with a blue cover on the side&#10;&#10;Description automatically generated">
            <a:extLst>
              <a:ext uri="{FF2B5EF4-FFF2-40B4-BE49-F238E27FC236}">
                <a16:creationId xmlns:a16="http://schemas.microsoft.com/office/drawing/2014/main" id="{5DD3B03A-E614-7F1D-3D50-B6D8A5A5A48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17548"/>
          <a:stretch/>
        </p:blipFill>
        <p:spPr bwMode="auto">
          <a:xfrm>
            <a:off x="4877451" y="4455367"/>
            <a:ext cx="2321111" cy="1583486"/>
          </a:xfrm>
          <a:prstGeom prst="rect">
            <a:avLst/>
          </a:prstGeom>
          <a:noFill/>
          <a:ln>
            <a:noFill/>
          </a:ln>
        </p:spPr>
      </p:pic>
    </p:spTree>
    <p:extLst>
      <p:ext uri="{BB962C8B-B14F-4D97-AF65-F5344CB8AC3E}">
        <p14:creationId xmlns:p14="http://schemas.microsoft.com/office/powerpoint/2010/main" val="130556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On-farm Biosecurity: The Hard Inner Shell is the Shed (High Care Zone)</a:t>
            </a:r>
            <a:endParaRPr lang="en-NZ" b="1" dirty="0">
              <a:latin typeface="Calibri" panose="020F0502020204030204" pitchFamily="34" charset="0"/>
              <a:ea typeface="Times New Roman" panose="02020603050405020304" pitchFamily="18" charset="0"/>
            </a:endParaRPr>
          </a:p>
        </p:txBody>
      </p:sp>
      <p:pic>
        <p:nvPicPr>
          <p:cNvPr id="2" name="Picture 1">
            <a:extLst>
              <a:ext uri="{FF2B5EF4-FFF2-40B4-BE49-F238E27FC236}">
                <a16:creationId xmlns:a16="http://schemas.microsoft.com/office/drawing/2014/main" id="{31195603-AF6E-2CDC-D8BE-8BCA23571517}"/>
              </a:ext>
            </a:extLst>
          </p:cNvPr>
          <p:cNvPicPr>
            <a:picLocks noChangeAspect="1"/>
          </p:cNvPicPr>
          <p:nvPr/>
        </p:nvPicPr>
        <p:blipFill>
          <a:blip r:embed="rId2"/>
          <a:stretch>
            <a:fillRect/>
          </a:stretch>
        </p:blipFill>
        <p:spPr>
          <a:xfrm>
            <a:off x="9622117" y="6007730"/>
            <a:ext cx="2321111" cy="643967"/>
          </a:xfrm>
          <a:prstGeom prst="rect">
            <a:avLst/>
          </a:prstGeom>
        </p:spPr>
      </p:pic>
      <p:pic>
        <p:nvPicPr>
          <p:cNvPr id="1026" name="00143A1D-1AAF-403E-BE9F-336BFF5D9A3C" descr="IMG_5598.jpg">
            <a:extLst>
              <a:ext uri="{FF2B5EF4-FFF2-40B4-BE49-F238E27FC236}">
                <a16:creationId xmlns:a16="http://schemas.microsoft.com/office/drawing/2014/main" id="{954B9FD1-82D5-8151-9D92-742E7F7BE3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869" y="1210398"/>
            <a:ext cx="3799486" cy="284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white plastic container next to a black bag&#10;&#10;Description automatically generated">
            <a:extLst>
              <a:ext uri="{FF2B5EF4-FFF2-40B4-BE49-F238E27FC236}">
                <a16:creationId xmlns:a16="http://schemas.microsoft.com/office/drawing/2014/main" id="{DBC039D3-0D59-4F0D-FB30-86EEE0E65B4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1395" y="4183198"/>
            <a:ext cx="3816026" cy="2146515"/>
          </a:xfrm>
          <a:prstGeom prst="rect">
            <a:avLst/>
          </a:prstGeom>
          <a:noFill/>
          <a:ln>
            <a:noFill/>
          </a:ln>
        </p:spPr>
      </p:pic>
      <p:sp>
        <p:nvSpPr>
          <p:cNvPr id="5" name="TextBox 4">
            <a:extLst>
              <a:ext uri="{FF2B5EF4-FFF2-40B4-BE49-F238E27FC236}">
                <a16:creationId xmlns:a16="http://schemas.microsoft.com/office/drawing/2014/main" id="{9B44B71B-C3D6-DDF6-E22F-9DC42B25BF52}"/>
              </a:ext>
            </a:extLst>
          </p:cNvPr>
          <p:cNvSpPr txBox="1"/>
          <p:nvPr/>
        </p:nvSpPr>
        <p:spPr>
          <a:xfrm>
            <a:off x="5782522" y="1400910"/>
            <a:ext cx="5418878" cy="42643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lvl="0"/>
            <a:r>
              <a:rPr lang="en-NZ" sz="1800" kern="100" dirty="0">
                <a:latin typeface="Calibri" panose="020F0502020204030204" pitchFamily="34" charset="0"/>
                <a:ea typeface="Aptos" panose="020B0004020202020204" pitchFamily="34" charset="0"/>
                <a:cs typeface="Times New Roman" panose="02020603050405020304" pitchFamily="18" charset="0"/>
              </a:rPr>
              <a:t>Limited and Controlled access to sheds</a:t>
            </a:r>
          </a:p>
          <a:p>
            <a:pPr marL="285750" lvl="0" indent="-285750">
              <a:buFont typeface="Arial" panose="020B0604020202020204" pitchFamily="34" charset="0"/>
              <a:buChar char="•"/>
            </a:pPr>
            <a:endParaRPr lang="en-NZ" sz="1800" kern="100" dirty="0">
              <a:latin typeface="Calibri" panose="020F050202020403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Clear step-over for shed entrance</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Footbaths outside (covered outside) and inside</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Different </a:t>
            </a:r>
            <a:r>
              <a:rPr lang="en-US" kern="100" dirty="0" err="1">
                <a:latin typeface="Calibri" panose="020F0502020204030204" pitchFamily="34" charset="0"/>
                <a:ea typeface="Aptos" panose="020B0004020202020204" pitchFamily="34" charset="0"/>
                <a:cs typeface="Times New Roman" panose="02020603050405020304" pitchFamily="18" charset="0"/>
              </a:rPr>
              <a:t>coloured</a:t>
            </a:r>
            <a:r>
              <a:rPr lang="en-US" kern="100" dirty="0">
                <a:latin typeface="Calibri" panose="020F0502020204030204" pitchFamily="34" charset="0"/>
                <a:ea typeface="Aptos" panose="020B0004020202020204" pitchFamily="34" charset="0"/>
                <a:cs typeface="Times New Roman" panose="02020603050405020304" pitchFamily="18" charset="0"/>
              </a:rPr>
              <a:t> boots for outside and inside</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Change overalls when higher risk</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Full disinfection clean of entrance ways</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Anything going into shed if fully bird proofed &amp; cleaned</a:t>
            </a:r>
          </a:p>
          <a:p>
            <a:pPr marL="742950" lvl="1"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Shavings</a:t>
            </a:r>
          </a:p>
          <a:p>
            <a:pPr marL="742950" lvl="1"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Tools</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Limit &amp; control maintenance people, no tool boxes</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Bird catchers &amp; shared contractors are a specific risk to be managed</a:t>
            </a:r>
          </a:p>
          <a:p>
            <a:pPr marL="285750" indent="-285750">
              <a:buFont typeface="Arial" panose="020B0604020202020204" pitchFamily="34" charset="0"/>
              <a:buChar char="•"/>
            </a:pPr>
            <a:r>
              <a:rPr lang="en-US" kern="100" dirty="0">
                <a:latin typeface="Calibri" panose="020F0502020204030204" pitchFamily="34" charset="0"/>
                <a:ea typeface="Aptos" panose="020B0004020202020204" pitchFamily="34" charset="0"/>
                <a:cs typeface="Times New Roman" panose="02020603050405020304" pitchFamily="18" charset="0"/>
              </a:rPr>
              <a:t>Increased washing of bird crates</a:t>
            </a:r>
            <a:endParaRPr lang="en-NZ" kern="100" dirty="0">
              <a:latin typeface="Calibri" panose="020F0502020204030204" pitchFamily="34" charset="0"/>
              <a:ea typeface="Aptos" panose="020B0004020202020204" pitchFamily="34" charset="0"/>
              <a:cs typeface="Times New Roman" panose="02020603050405020304" pitchFamily="18" charset="0"/>
            </a:endParaRPr>
          </a:p>
          <a:p>
            <a:pPr marR="0" algn="l" defTabSz="457200" rtl="0" fontAlgn="auto" latinLnBrk="0" hangingPunct="0">
              <a:lnSpc>
                <a:spcPct val="100000"/>
              </a:lnSpc>
              <a:spcBef>
                <a:spcPts val="0"/>
              </a:spcBef>
              <a:spcAft>
                <a:spcPts val="0"/>
              </a:spcAft>
              <a:buClrTx/>
              <a:buSzTx/>
              <a:tabLst/>
            </a:pPr>
            <a:endParaRPr lang="en-US" sz="1400" u="sng" dirty="0">
              <a:solidFill>
                <a:srgbClr val="000000"/>
              </a:solidFill>
              <a:ea typeface="Corbel"/>
              <a:cs typeface="Corbel"/>
              <a:sym typeface="Corbel"/>
            </a:endParaRPr>
          </a:p>
        </p:txBody>
      </p:sp>
    </p:spTree>
    <p:extLst>
      <p:ext uri="{BB962C8B-B14F-4D97-AF65-F5344CB8AC3E}">
        <p14:creationId xmlns:p14="http://schemas.microsoft.com/office/powerpoint/2010/main" val="828395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5AB7E6-B7A1-1620-D4BE-E31F9B002CB5}"/>
              </a:ext>
            </a:extLst>
          </p:cNvPr>
          <p:cNvSpPr txBox="1"/>
          <p:nvPr/>
        </p:nvSpPr>
        <p:spPr>
          <a:xfrm>
            <a:off x="888520" y="238029"/>
            <a:ext cx="6098874"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800" b="1" dirty="0"/>
              <a:t>AI - Australia</a:t>
            </a:r>
            <a:endParaRPr lang="en-NZ" sz="2800" b="1" dirty="0"/>
          </a:p>
        </p:txBody>
      </p:sp>
      <p:sp>
        <p:nvSpPr>
          <p:cNvPr id="5" name="TextBox 4">
            <a:extLst>
              <a:ext uri="{FF2B5EF4-FFF2-40B4-BE49-F238E27FC236}">
                <a16:creationId xmlns:a16="http://schemas.microsoft.com/office/drawing/2014/main" id="{E4897DBE-A95E-9ABB-12BA-6132DC4FE757}"/>
              </a:ext>
            </a:extLst>
          </p:cNvPr>
          <p:cNvSpPr txBox="1"/>
          <p:nvPr/>
        </p:nvSpPr>
        <p:spPr>
          <a:xfrm>
            <a:off x="888520" y="1597664"/>
            <a:ext cx="10049773" cy="4031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buFont typeface="Arial" panose="020B0604020202020204" pitchFamily="34" charset="0"/>
              <a:buChar char="•"/>
            </a:pPr>
            <a:r>
              <a:rPr lang="en-US" sz="3200" b="1" dirty="0"/>
              <a:t>Same but different or different but the same </a:t>
            </a:r>
          </a:p>
          <a:p>
            <a:pPr marL="285750" indent="-285750">
              <a:buFont typeface="Arial" panose="020B0604020202020204" pitchFamily="34" charset="0"/>
              <a:buChar char="•"/>
            </a:pPr>
            <a:r>
              <a:rPr lang="en-US" sz="3200" b="1" dirty="0"/>
              <a:t>Australia has had 11 outbreaks since 1976</a:t>
            </a:r>
          </a:p>
          <a:p>
            <a:pPr marL="285750" indent="-285750">
              <a:buFont typeface="Arial" panose="020B0604020202020204" pitchFamily="34" charset="0"/>
              <a:buChar char="•"/>
            </a:pPr>
            <a:r>
              <a:rPr lang="en-US" sz="3200" b="1" dirty="0"/>
              <a:t>All have been H7 or H9 – No H5- why?</a:t>
            </a:r>
          </a:p>
          <a:p>
            <a:pPr marL="285750" indent="-285750">
              <a:buFont typeface="Arial" panose="020B0604020202020204" pitchFamily="34" charset="0"/>
              <a:buChar char="•"/>
            </a:pPr>
            <a:r>
              <a:rPr lang="en-US" sz="3200" b="1" dirty="0"/>
              <a:t>Wild birds Low Path – into shed – cycles – HPAI</a:t>
            </a:r>
          </a:p>
          <a:p>
            <a:pPr marL="285750" indent="-285750">
              <a:buFont typeface="Arial" panose="020B0604020202020204" pitchFamily="34" charset="0"/>
              <a:buChar char="•"/>
            </a:pPr>
            <a:r>
              <a:rPr lang="en-US" sz="3200" b="1" dirty="0"/>
              <a:t>2024  Victoria – 7/8 farms – compare Levin area</a:t>
            </a:r>
          </a:p>
          <a:p>
            <a:pPr marL="285750" indent="-285750">
              <a:buFont typeface="Arial" panose="020B0604020202020204" pitchFamily="34" charset="0"/>
              <a:buChar char="•"/>
            </a:pPr>
            <a:r>
              <a:rPr lang="en-US" sz="3200" b="1" dirty="0"/>
              <a:t>1.3 million birds   Layers and ducks only </a:t>
            </a:r>
          </a:p>
          <a:p>
            <a:pPr marL="285750" indent="-285750">
              <a:buFont typeface="Arial" panose="020B0604020202020204" pitchFamily="34" charset="0"/>
              <a:buChar char="•"/>
            </a:pPr>
            <a:r>
              <a:rPr lang="en-US" sz="3200" b="1" dirty="0"/>
              <a:t>$80 Million</a:t>
            </a:r>
          </a:p>
          <a:p>
            <a:pPr marL="285750" indent="-285750">
              <a:buFont typeface="Arial" panose="020B0604020202020204" pitchFamily="34" charset="0"/>
              <a:buChar char="•"/>
            </a:pPr>
            <a:r>
              <a:rPr lang="en-US" sz="3200" b="1" dirty="0"/>
              <a:t>Costs shared by Industry and Govt</a:t>
            </a:r>
          </a:p>
        </p:txBody>
      </p:sp>
    </p:spTree>
    <p:extLst>
      <p:ext uri="{BB962C8B-B14F-4D97-AF65-F5344CB8AC3E}">
        <p14:creationId xmlns:p14="http://schemas.microsoft.com/office/powerpoint/2010/main" val="79438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BFB95F-4318-326D-51A5-8DA1679BE73E}"/>
              </a:ext>
            </a:extLst>
          </p:cNvPr>
          <p:cNvSpPr txBox="1"/>
          <p:nvPr/>
        </p:nvSpPr>
        <p:spPr>
          <a:xfrm>
            <a:off x="868392" y="1556353"/>
            <a:ext cx="10455215" cy="4031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buFont typeface="Arial" panose="020B0604020202020204" pitchFamily="34" charset="0"/>
              <a:buChar char="•"/>
            </a:pPr>
            <a:r>
              <a:rPr lang="en-US" sz="3200" b="1" dirty="0"/>
              <a:t>Govt has 150 staff on outbreak</a:t>
            </a:r>
          </a:p>
          <a:p>
            <a:pPr marL="457200" indent="-457200">
              <a:buFont typeface="Arial" panose="020B0604020202020204" pitchFamily="34" charset="0"/>
              <a:buChar char="•"/>
            </a:pPr>
            <a:r>
              <a:rPr lang="en-US" sz="3200" b="1" dirty="0"/>
              <a:t>Industry  200-300 people</a:t>
            </a:r>
          </a:p>
          <a:p>
            <a:pPr marL="457200" indent="-457200">
              <a:buFont typeface="Arial" panose="020B0604020202020204" pitchFamily="34" charset="0"/>
              <a:buChar char="•"/>
            </a:pPr>
            <a:r>
              <a:rPr lang="en-US" sz="3200" b="1" dirty="0"/>
              <a:t>Depopulation-  Layers gas units</a:t>
            </a:r>
          </a:p>
          <a:p>
            <a:pPr marL="2743200" lvl="5" indent="-457200">
              <a:buFont typeface="Arial" panose="020B0604020202020204" pitchFamily="34" charset="0"/>
              <a:buChar char="•"/>
            </a:pPr>
            <a:r>
              <a:rPr lang="en-US" sz="3200" b="1" dirty="0"/>
              <a:t>Ducks – foam in shed in small groups</a:t>
            </a:r>
          </a:p>
          <a:p>
            <a:pPr marL="457200" indent="-457200">
              <a:buFont typeface="Arial" panose="020B0604020202020204" pitchFamily="34" charset="0"/>
              <a:buChar char="•"/>
            </a:pPr>
            <a:r>
              <a:rPr lang="en-US" sz="3200" b="1" dirty="0"/>
              <a:t>Disposal –  Birds -burial on initial farm</a:t>
            </a:r>
          </a:p>
          <a:p>
            <a:pPr marL="2743200" lvl="5" indent="-457200">
              <a:buFont typeface="Arial" panose="020B0604020202020204" pitchFamily="34" charset="0"/>
              <a:buChar char="•"/>
            </a:pPr>
            <a:r>
              <a:rPr lang="en-US" sz="3200" b="1" dirty="0"/>
              <a:t>Litter , eggs , -composting site in area</a:t>
            </a:r>
          </a:p>
          <a:p>
            <a:pPr marL="457200" indent="-457200">
              <a:buFont typeface="Arial" panose="020B0604020202020204" pitchFamily="34" charset="0"/>
              <a:buChar char="•"/>
            </a:pPr>
            <a:r>
              <a:rPr lang="en-US" sz="3200" b="1" dirty="0"/>
              <a:t>Govt and contractors depopulation</a:t>
            </a:r>
          </a:p>
          <a:p>
            <a:pPr marL="457200" indent="-457200">
              <a:buFont typeface="Arial" panose="020B0604020202020204" pitchFamily="34" charset="0"/>
              <a:buChar char="•"/>
            </a:pPr>
            <a:r>
              <a:rPr lang="en-US" sz="3200" b="1" dirty="0"/>
              <a:t>Industry – C and D</a:t>
            </a:r>
          </a:p>
        </p:txBody>
      </p:sp>
      <p:sp>
        <p:nvSpPr>
          <p:cNvPr id="5" name="TextBox 4">
            <a:extLst>
              <a:ext uri="{FF2B5EF4-FFF2-40B4-BE49-F238E27FC236}">
                <a16:creationId xmlns:a16="http://schemas.microsoft.com/office/drawing/2014/main" id="{6ED7D603-9E13-EAE7-AEB7-1B99BEBE6D96}"/>
              </a:ext>
            </a:extLst>
          </p:cNvPr>
          <p:cNvSpPr txBox="1"/>
          <p:nvPr/>
        </p:nvSpPr>
        <p:spPr>
          <a:xfrm>
            <a:off x="961845" y="238028"/>
            <a:ext cx="6098874"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800" b="1" dirty="0"/>
              <a:t>AI - Australia</a:t>
            </a:r>
            <a:endParaRPr lang="en-NZ" sz="2800" b="1" dirty="0"/>
          </a:p>
        </p:txBody>
      </p:sp>
    </p:spTree>
    <p:extLst>
      <p:ext uri="{BB962C8B-B14F-4D97-AF65-F5344CB8AC3E}">
        <p14:creationId xmlns:p14="http://schemas.microsoft.com/office/powerpoint/2010/main" val="342385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91A8CE-741B-F73E-550E-1F9788CD32AA}"/>
              </a:ext>
            </a:extLst>
          </p:cNvPr>
          <p:cNvSpPr txBox="1"/>
          <p:nvPr/>
        </p:nvSpPr>
        <p:spPr>
          <a:xfrm>
            <a:off x="832451" y="263907"/>
            <a:ext cx="6098874"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800" b="1" dirty="0"/>
              <a:t>AI - Australia</a:t>
            </a:r>
            <a:endParaRPr lang="en-NZ" sz="2800" b="1" dirty="0"/>
          </a:p>
        </p:txBody>
      </p:sp>
      <p:sp>
        <p:nvSpPr>
          <p:cNvPr id="5" name="TextBox 4">
            <a:extLst>
              <a:ext uri="{FF2B5EF4-FFF2-40B4-BE49-F238E27FC236}">
                <a16:creationId xmlns:a16="http://schemas.microsoft.com/office/drawing/2014/main" id="{5E826C78-3442-B5C2-8B28-8E999F1A4699}"/>
              </a:ext>
            </a:extLst>
          </p:cNvPr>
          <p:cNvSpPr txBox="1"/>
          <p:nvPr/>
        </p:nvSpPr>
        <p:spPr>
          <a:xfrm>
            <a:off x="728934" y="1678987"/>
            <a:ext cx="10045457" cy="4031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buFont typeface="Arial" panose="020B0604020202020204" pitchFamily="34" charset="0"/>
              <a:buChar char="•"/>
            </a:pPr>
            <a:r>
              <a:rPr lang="en-US" sz="3200" b="1" dirty="0"/>
              <a:t>Return to trade – 6 months optimistic</a:t>
            </a:r>
          </a:p>
          <a:p>
            <a:pPr marL="457200" indent="-457200">
              <a:buFont typeface="Arial" panose="020B0604020202020204" pitchFamily="34" charset="0"/>
              <a:buChar char="•"/>
            </a:pPr>
            <a:r>
              <a:rPr lang="en-US" sz="3200" b="1" dirty="0"/>
              <a:t>Farms in the zone not infected</a:t>
            </a:r>
          </a:p>
          <a:p>
            <a:pPr marL="457200" indent="-457200">
              <a:buFont typeface="Arial" panose="020B0604020202020204" pitchFamily="34" charset="0"/>
              <a:buChar char="•"/>
            </a:pPr>
            <a:r>
              <a:rPr lang="en-US" sz="3200" b="1" dirty="0"/>
              <a:t>Well Practiced </a:t>
            </a:r>
          </a:p>
          <a:p>
            <a:pPr marL="457200" indent="-457200">
              <a:buFont typeface="Arial" panose="020B0604020202020204" pitchFamily="34" charset="0"/>
              <a:buChar char="•"/>
            </a:pPr>
            <a:r>
              <a:rPr lang="en-US" sz="3200" b="1" dirty="0"/>
              <a:t>Equipment and people available</a:t>
            </a:r>
          </a:p>
          <a:p>
            <a:pPr marL="457200" indent="-457200">
              <a:buFont typeface="Arial" panose="020B0604020202020204" pitchFamily="34" charset="0"/>
              <a:buChar char="•"/>
            </a:pPr>
            <a:r>
              <a:rPr lang="en-US" sz="3200" b="1" dirty="0"/>
              <a:t>Labs running PCR daily </a:t>
            </a:r>
          </a:p>
          <a:p>
            <a:pPr marL="457200" indent="-457200">
              <a:buFont typeface="Arial" panose="020B0604020202020204" pitchFamily="34" charset="0"/>
              <a:buChar char="•"/>
            </a:pPr>
            <a:r>
              <a:rPr lang="en-US" sz="3200" b="1" dirty="0"/>
              <a:t>Dead bird pick in the zone up early detection system </a:t>
            </a:r>
          </a:p>
          <a:p>
            <a:pPr marL="457200" indent="-457200">
              <a:buFont typeface="Arial" panose="020B0604020202020204" pitchFamily="34" charset="0"/>
              <a:buChar char="•"/>
            </a:pPr>
            <a:r>
              <a:rPr lang="en-US" sz="3200" b="1" dirty="0"/>
              <a:t>Theory re origin and spread. </a:t>
            </a:r>
          </a:p>
          <a:p>
            <a:pPr marL="914400" lvl="1" indent="-457200">
              <a:buFont typeface="Arial" panose="020B0604020202020204" pitchFamily="34" charset="0"/>
              <a:buChar char="•"/>
            </a:pPr>
            <a:r>
              <a:rPr lang="en-US" sz="3200" b="1" dirty="0"/>
              <a:t>Wind vs wheels   </a:t>
            </a:r>
          </a:p>
        </p:txBody>
      </p:sp>
    </p:spTree>
    <p:extLst>
      <p:ext uri="{BB962C8B-B14F-4D97-AF65-F5344CB8AC3E}">
        <p14:creationId xmlns:p14="http://schemas.microsoft.com/office/powerpoint/2010/main" val="1827642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5E75-511A-254F-9988-FF2FF14192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8C2DD1-EA86-198B-FC09-7CAEDDE4AB48}"/>
              </a:ext>
            </a:extLst>
          </p:cNvPr>
          <p:cNvSpPr txBox="1"/>
          <p:nvPr/>
        </p:nvSpPr>
        <p:spPr>
          <a:xfrm>
            <a:off x="206785" y="381054"/>
            <a:ext cx="12104916" cy="369332"/>
          </a:xfrm>
          <a:prstGeom prst="rect">
            <a:avLst/>
          </a:prstGeom>
          <a:noFill/>
        </p:spPr>
        <p:txBody>
          <a:bodyPr wrap="square" rtlCol="0">
            <a:spAutoFit/>
          </a:bodyPr>
          <a:lstStyle/>
          <a:p>
            <a:pPr>
              <a:defRPr/>
            </a:pPr>
            <a:r>
              <a:rPr kumimoji="0" lang="en-NZ" sz="1800" b="1" i="0" u="none" strike="noStrike" kern="1200" cap="none" spc="0" normalizeH="0" baseline="0" noProof="0" dirty="0">
                <a:ln>
                  <a:noFill/>
                </a:ln>
                <a:solidFill>
                  <a:prstClr val="black"/>
                </a:solidFill>
                <a:effectLst/>
                <a:uLnTx/>
                <a:uFillTx/>
                <a:latin typeface="Calibri" panose="020F0502020204030204"/>
                <a:ea typeface="+mn-ea"/>
                <a:cs typeface="+mn-cs"/>
              </a:rPr>
              <a:t>Next Steps with MPI / PIANZ / EPF</a:t>
            </a:r>
            <a:endParaRPr lang="en-NZ" dirty="0">
              <a:latin typeface="Calibri" panose="020F050202020403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AACD17DC-E92B-F6C7-8D05-38BB1DCE9043}"/>
              </a:ext>
            </a:extLst>
          </p:cNvPr>
          <p:cNvSpPr txBox="1"/>
          <p:nvPr/>
        </p:nvSpPr>
        <p:spPr>
          <a:xfrm>
            <a:off x="285640" y="850269"/>
            <a:ext cx="11584143" cy="58014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270510"/>
            <a:r>
              <a:rPr lang="en-NZ" sz="14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lvl="0"/>
            <a:r>
              <a:rPr lang="en-NZ" kern="100" dirty="0">
                <a:effectLst/>
                <a:latin typeface="Calibri" panose="020F0502020204030204" pitchFamily="34" charset="0"/>
                <a:ea typeface="Aptos" panose="020B0004020202020204" pitchFamily="34" charset="0"/>
                <a:cs typeface="Times New Roman" panose="02020603050405020304" pitchFamily="18" charset="0"/>
              </a:rPr>
              <a:t>Combined approach with MPI and Industry (Broiler &amp; Layer)</a:t>
            </a:r>
          </a:p>
          <a:p>
            <a:pPr lvl="0"/>
            <a:endParaRPr lang="en-NZ" kern="100" dirty="0">
              <a:latin typeface="Calibri" panose="020F0502020204030204" pitchFamily="34" charset="0"/>
              <a:ea typeface="Aptos" panose="020B0004020202020204" pitchFamily="34" charset="0"/>
              <a:cs typeface="Times New Roman" panose="02020603050405020304" pitchFamily="18" charset="0"/>
            </a:endParaRPr>
          </a:p>
          <a:p>
            <a:pPr lvl="0"/>
            <a:r>
              <a:rPr lang="en-NZ" u="sng" kern="100" dirty="0">
                <a:effectLst/>
                <a:latin typeface="Calibri" panose="020F0502020204030204" pitchFamily="34" charset="0"/>
                <a:ea typeface="Aptos" panose="020B0004020202020204" pitchFamily="34" charset="0"/>
                <a:cs typeface="Times New Roman" panose="02020603050405020304" pitchFamily="18" charset="0"/>
              </a:rPr>
              <a:t>Supporting on-farm readiness</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Making sure we are ready at farm level and at all levels across the sector</a:t>
            </a:r>
          </a:p>
          <a:p>
            <a:pPr lvl="0"/>
            <a:endParaRPr lang="en-NZ" kern="100" dirty="0">
              <a:latin typeface="Calibri" panose="020F0502020204030204" pitchFamily="34" charset="0"/>
              <a:ea typeface="Aptos" panose="020B0004020202020204" pitchFamily="34" charset="0"/>
              <a:cs typeface="Times New Roman" panose="02020603050405020304" pitchFamily="18" charset="0"/>
            </a:endParaRPr>
          </a:p>
          <a:p>
            <a:r>
              <a:rPr lang="en-NZ" u="sng" kern="100" dirty="0">
                <a:latin typeface="Calibri" panose="020F0502020204030204" pitchFamily="34" charset="0"/>
                <a:ea typeface="Aptos" panose="020B0004020202020204" pitchFamily="34" charset="0"/>
                <a:cs typeface="Times New Roman" panose="02020603050405020304" pitchFamily="18" charset="0"/>
              </a:rPr>
              <a:t>Workgroups to finalise operational plans in key areas</a:t>
            </a:r>
            <a:endParaRPr lang="en-NZ"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kern="100" dirty="0">
                <a:effectLst/>
                <a:latin typeface="Calibri" panose="020F0502020204030204" pitchFamily="34" charset="0"/>
                <a:ea typeface="Aptos" panose="020B0004020202020204" pitchFamily="34" charset="0"/>
                <a:cs typeface="Times New Roman" panose="02020603050405020304" pitchFamily="18" charset="0"/>
              </a:rPr>
              <a:t>Depopulation</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Disposal</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Decontamination (C&amp;D)</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Movement Control / Zoning</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Surveillance &amp; Tracing</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Vaccination</a:t>
            </a:r>
          </a:p>
          <a:p>
            <a:pPr marL="285750" lvl="0" indent="-285750">
              <a:buFont typeface="Arial" panose="020B0604020202020204" pitchFamily="34" charset="0"/>
              <a:buChar char="•"/>
            </a:pPr>
            <a:endParaRPr lang="en-NZ" kern="100" dirty="0">
              <a:latin typeface="Calibri" panose="020F0502020204030204" pitchFamily="34" charset="0"/>
              <a:ea typeface="Aptos" panose="020B0004020202020204" pitchFamily="34" charset="0"/>
              <a:cs typeface="Times New Roman" panose="02020603050405020304" pitchFamily="18" charset="0"/>
            </a:endParaRPr>
          </a:p>
          <a:p>
            <a:pPr lvl="0"/>
            <a:r>
              <a:rPr lang="en-NZ" u="sng" kern="100" dirty="0">
                <a:latin typeface="Calibri" panose="020F0502020204030204" pitchFamily="34" charset="0"/>
                <a:ea typeface="Aptos" panose="020B0004020202020204" pitchFamily="34" charset="0"/>
                <a:cs typeface="Times New Roman" panose="02020603050405020304" pitchFamily="18" charset="0"/>
              </a:rPr>
              <a:t>Continue clear communication and one source of the truth</a:t>
            </a:r>
            <a:endParaRPr lang="en-NZ" kern="100" dirty="0">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Monthly newsletters</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Monthly MPI / EPF / PIANZ governance meeting</a:t>
            </a:r>
          </a:p>
          <a:p>
            <a:pPr marL="285750" lvl="0" indent="-285750">
              <a:buFont typeface="Arial" panose="020B0604020202020204" pitchFamily="34" charset="0"/>
              <a:buChar char="•"/>
            </a:pPr>
            <a:r>
              <a:rPr lang="en-NZ" kern="100" dirty="0">
                <a:latin typeface="Calibri" panose="020F0502020204030204" pitchFamily="34" charset="0"/>
                <a:ea typeface="Aptos" panose="020B0004020202020204" pitchFamily="34" charset="0"/>
                <a:cs typeface="Times New Roman" panose="02020603050405020304" pitchFamily="18" charset="0"/>
              </a:rPr>
              <a:t>Continued links to UK and Australia</a:t>
            </a:r>
          </a:p>
          <a:p>
            <a:pPr lvl="0"/>
            <a:endParaRPr lang="en-NZ" sz="1400" kern="100" dirty="0">
              <a:latin typeface="Calibri" panose="020F0502020204030204" pitchFamily="34" charset="0"/>
              <a:ea typeface="Aptos" panose="020B0004020202020204" pitchFamily="34" charset="0"/>
              <a:cs typeface="Times New Roman" panose="02020603050405020304" pitchFamily="18" charset="0"/>
            </a:endParaRPr>
          </a:p>
          <a:p>
            <a:r>
              <a:rPr lang="en-NZ" u="sng" kern="100" dirty="0">
                <a:latin typeface="Calibri" panose="020F0502020204030204" pitchFamily="34" charset="0"/>
                <a:cs typeface="Times New Roman" panose="02020603050405020304" pitchFamily="18" charset="0"/>
              </a:rPr>
              <a:t>MPI / Industry Simulation Exercise(s) to be developed and run</a:t>
            </a:r>
          </a:p>
          <a:p>
            <a:pPr lvl="0"/>
            <a:endParaRPr lang="en-NZ" sz="1400" kern="100" dirty="0">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endParaRPr lang="en-NZ" sz="1400" kern="100" dirty="0">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endParaRPr lang="en-NZ" sz="1400" kern="100" dirty="0">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endParaRPr lang="en-NZ" sz="1400" kern="100" dirty="0">
              <a:effectLst/>
              <a:latin typeface="Calibri" panose="020F0502020204030204" pitchFamily="34" charset="0"/>
              <a:ea typeface="Aptos" panose="020B0004020202020204" pitchFamily="34" charset="0"/>
              <a:cs typeface="Times New Roman" panose="02020603050405020304" pitchFamily="18" charset="0"/>
            </a:endParaRPr>
          </a:p>
          <a:p>
            <a:pPr marL="285750" lvl="0" indent="-285750">
              <a:buFont typeface="Arial" panose="020B0604020202020204" pitchFamily="34" charset="0"/>
              <a:buChar char="•"/>
            </a:pPr>
            <a:endParaRPr lang="en-NZ" sz="1400" kern="100" dirty="0">
              <a:effectLst/>
              <a:latin typeface="Aptos" panose="020B0004020202020204" pitchFamily="34" charset="0"/>
              <a:ea typeface="Aptos" panose="020B0004020202020204" pitchFamily="34" charset="0"/>
              <a:cs typeface="Times New Roman" panose="02020603050405020304" pitchFamily="18" charset="0"/>
            </a:endParaRPr>
          </a:p>
          <a:p>
            <a:pPr marR="0" algn="l" defTabSz="457200" rtl="0" fontAlgn="auto" latinLnBrk="0" hangingPunct="0">
              <a:lnSpc>
                <a:spcPct val="100000"/>
              </a:lnSpc>
              <a:spcBef>
                <a:spcPts val="0"/>
              </a:spcBef>
              <a:spcAft>
                <a:spcPts val="0"/>
              </a:spcAft>
              <a:buClrTx/>
              <a:buSzTx/>
              <a:tabLst/>
            </a:pPr>
            <a:endParaRPr kumimoji="0" lang="en-US" sz="1400" i="0" u="sng" strike="noStrike" cap="none" spc="0" normalizeH="0" baseline="0" dirty="0">
              <a:ln>
                <a:noFill/>
              </a:ln>
              <a:solidFill>
                <a:srgbClr val="000000"/>
              </a:solidFill>
              <a:effectLst/>
              <a:uFillTx/>
              <a:ea typeface="Corbel"/>
              <a:cs typeface="Corbel"/>
              <a:sym typeface="Corbel"/>
            </a:endParaRPr>
          </a:p>
          <a:p>
            <a:pPr marR="0" algn="l" defTabSz="457200" rtl="0" fontAlgn="auto" latinLnBrk="0" hangingPunct="0">
              <a:lnSpc>
                <a:spcPct val="100000"/>
              </a:lnSpc>
              <a:spcBef>
                <a:spcPts val="0"/>
              </a:spcBef>
              <a:spcAft>
                <a:spcPts val="0"/>
              </a:spcAft>
              <a:buClrTx/>
              <a:buSzTx/>
              <a:tabLst/>
            </a:pPr>
            <a:endParaRPr lang="en-US" sz="1400" u="sng" dirty="0">
              <a:solidFill>
                <a:srgbClr val="000000"/>
              </a:solidFill>
              <a:ea typeface="Corbel"/>
              <a:cs typeface="Corbel"/>
              <a:sym typeface="Corbel"/>
            </a:endParaRPr>
          </a:p>
        </p:txBody>
      </p:sp>
      <p:pic>
        <p:nvPicPr>
          <p:cNvPr id="2" name="Picture 1">
            <a:extLst>
              <a:ext uri="{FF2B5EF4-FFF2-40B4-BE49-F238E27FC236}">
                <a16:creationId xmlns:a16="http://schemas.microsoft.com/office/drawing/2014/main" id="{31195603-AF6E-2CDC-D8BE-8BCA23571517}"/>
              </a:ext>
            </a:extLst>
          </p:cNvPr>
          <p:cNvPicPr>
            <a:picLocks noChangeAspect="1"/>
          </p:cNvPicPr>
          <p:nvPr/>
        </p:nvPicPr>
        <p:blipFill>
          <a:blip r:embed="rId2"/>
          <a:stretch>
            <a:fillRect/>
          </a:stretch>
        </p:blipFill>
        <p:spPr>
          <a:xfrm>
            <a:off x="9622117" y="6007730"/>
            <a:ext cx="2321111" cy="643967"/>
          </a:xfrm>
          <a:prstGeom prst="rect">
            <a:avLst/>
          </a:prstGeom>
        </p:spPr>
      </p:pic>
      <p:sp>
        <p:nvSpPr>
          <p:cNvPr id="4" name="TextBox 3">
            <a:extLst>
              <a:ext uri="{FF2B5EF4-FFF2-40B4-BE49-F238E27FC236}">
                <a16:creationId xmlns:a16="http://schemas.microsoft.com/office/drawing/2014/main" id="{4A02C0CC-60F4-A686-6B88-81CCE6802E4B}"/>
              </a:ext>
            </a:extLst>
          </p:cNvPr>
          <p:cNvSpPr txBox="1"/>
          <p:nvPr/>
        </p:nvSpPr>
        <p:spPr>
          <a:xfrm>
            <a:off x="7522326" y="2719185"/>
            <a:ext cx="4053840" cy="2225040"/>
          </a:xfrm>
          <a:prstGeom prst="rect">
            <a:avLst/>
          </a:prstGeom>
          <a:no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R="0" algn="l" defTabSz="457200" rtl="0" fontAlgn="auto" latinLnBrk="0" hangingPunct="0">
              <a:lnSpc>
                <a:spcPct val="100000"/>
              </a:lnSpc>
              <a:spcBef>
                <a:spcPts val="0"/>
              </a:spcBef>
              <a:spcAft>
                <a:spcPts val="0"/>
              </a:spcAft>
              <a:buClrTx/>
              <a:buSzTx/>
              <a:tabLst/>
            </a:pPr>
            <a:r>
              <a:rPr kumimoji="0" lang="en-NZ" sz="1800" b="1" i="0" u="none" strike="noStrike" cap="none" spc="0" normalizeH="0" baseline="0" dirty="0">
                <a:ln>
                  <a:noFill/>
                </a:ln>
                <a:solidFill>
                  <a:srgbClr val="000000"/>
                </a:solidFill>
                <a:effectLst/>
                <a:uFillTx/>
                <a:latin typeface="Calibri" panose="020F0502020204030204" pitchFamily="34" charset="0"/>
                <a:ea typeface="Corbel"/>
                <a:cs typeface="Calibri" panose="020F0502020204030204" pitchFamily="34" charset="0"/>
                <a:sym typeface="Corbel"/>
              </a:rPr>
              <a:t>24 September: Sharing findings from the UK visit</a:t>
            </a:r>
          </a:p>
          <a:p>
            <a:pPr marR="0" algn="l" defTabSz="457200" rtl="0" fontAlgn="auto" latinLnBrk="0" hangingPunct="0">
              <a:lnSpc>
                <a:spcPct val="100000"/>
              </a:lnSpc>
              <a:spcBef>
                <a:spcPts val="0"/>
              </a:spcBef>
              <a:spcAft>
                <a:spcPts val="0"/>
              </a:spcAft>
              <a:buClrTx/>
              <a:buSzTx/>
              <a:tabLst/>
            </a:pPr>
            <a:endParaRPr kumimoji="0" lang="en-NZ" sz="1800" b="1" i="0" u="none" strike="noStrike" cap="none" spc="0" normalizeH="0" baseline="0" dirty="0">
              <a:ln>
                <a:noFill/>
              </a:ln>
              <a:solidFill>
                <a:srgbClr val="000000"/>
              </a:solidFill>
              <a:effectLst/>
              <a:uFillTx/>
              <a:latin typeface="Calibri" panose="020F0502020204030204" pitchFamily="34" charset="0"/>
              <a:ea typeface="Corbel"/>
              <a:cs typeface="Calibri" panose="020F0502020204030204" pitchFamily="34" charset="0"/>
              <a:sym typeface="Corbel"/>
            </a:endParaRPr>
          </a:p>
          <a:p>
            <a:pPr marR="0" algn="l" defTabSz="457200" rtl="0" fontAlgn="auto" latinLnBrk="0" hangingPunct="0">
              <a:lnSpc>
                <a:spcPct val="100000"/>
              </a:lnSpc>
              <a:spcBef>
                <a:spcPts val="0"/>
              </a:spcBef>
              <a:spcAft>
                <a:spcPts val="0"/>
              </a:spcAft>
              <a:buClrTx/>
              <a:buSzTx/>
              <a:tabLst/>
            </a:pPr>
            <a:r>
              <a:rPr lang="en-NZ" b="1">
                <a:solidFill>
                  <a:srgbClr val="000000"/>
                </a:solidFill>
                <a:latin typeface="Calibri" panose="020F0502020204030204" pitchFamily="34" charset="0"/>
                <a:ea typeface="Corbel"/>
                <a:cs typeface="Calibri" panose="020F0502020204030204" pitchFamily="34" charset="0"/>
                <a:sym typeface="Corbel"/>
              </a:rPr>
              <a:t>2</a:t>
            </a:r>
            <a:r>
              <a:rPr lang="en-NZ" b="1" dirty="0">
                <a:solidFill>
                  <a:srgbClr val="000000"/>
                </a:solidFill>
                <a:latin typeface="Calibri" panose="020F0502020204030204" pitchFamily="34" charset="0"/>
                <a:ea typeface="Corbel"/>
                <a:cs typeface="Calibri" panose="020F0502020204030204" pitchFamily="34" charset="0"/>
                <a:sym typeface="Corbel"/>
              </a:rPr>
              <a:t>5</a:t>
            </a:r>
            <a:r>
              <a:rPr lang="en-NZ" b="1">
                <a:solidFill>
                  <a:srgbClr val="000000"/>
                </a:solidFill>
                <a:latin typeface="Calibri" panose="020F0502020204030204" pitchFamily="34" charset="0"/>
                <a:ea typeface="Corbel"/>
                <a:cs typeface="Calibri" panose="020F0502020204030204" pitchFamily="34" charset="0"/>
                <a:sym typeface="Corbel"/>
              </a:rPr>
              <a:t> </a:t>
            </a:r>
            <a:r>
              <a:rPr lang="en-NZ" b="1" dirty="0">
                <a:solidFill>
                  <a:srgbClr val="000000"/>
                </a:solidFill>
                <a:latin typeface="Calibri" panose="020F0502020204030204" pitchFamily="34" charset="0"/>
                <a:ea typeface="Corbel"/>
                <a:cs typeface="Calibri" panose="020F0502020204030204" pitchFamily="34" charset="0"/>
                <a:sym typeface="Corbel"/>
              </a:rPr>
              <a:t>September: Exercise in South Island</a:t>
            </a:r>
          </a:p>
          <a:p>
            <a:pPr marR="0" algn="l" defTabSz="457200" rtl="0" fontAlgn="auto" latinLnBrk="0" hangingPunct="0">
              <a:lnSpc>
                <a:spcPct val="100000"/>
              </a:lnSpc>
              <a:spcBef>
                <a:spcPts val="0"/>
              </a:spcBef>
              <a:spcAft>
                <a:spcPts val="0"/>
              </a:spcAft>
              <a:buClrTx/>
              <a:buSzTx/>
              <a:tabLst/>
            </a:pPr>
            <a:endParaRPr lang="en-NZ" b="1" dirty="0">
              <a:solidFill>
                <a:srgbClr val="000000"/>
              </a:solidFill>
              <a:latin typeface="Calibri" panose="020F0502020204030204" pitchFamily="34" charset="0"/>
              <a:ea typeface="Corbel"/>
              <a:cs typeface="Calibri" panose="020F0502020204030204" pitchFamily="34" charset="0"/>
              <a:sym typeface="Corbel"/>
            </a:endParaRPr>
          </a:p>
          <a:p>
            <a:pPr marR="0" algn="l" defTabSz="457200" rtl="0" fontAlgn="auto" latinLnBrk="0" hangingPunct="0">
              <a:lnSpc>
                <a:spcPct val="100000"/>
              </a:lnSpc>
              <a:spcBef>
                <a:spcPts val="0"/>
              </a:spcBef>
              <a:spcAft>
                <a:spcPts val="0"/>
              </a:spcAft>
              <a:buClrTx/>
              <a:buSzTx/>
              <a:tabLst/>
            </a:pPr>
            <a:r>
              <a:rPr lang="en-NZ" b="1" dirty="0">
                <a:solidFill>
                  <a:srgbClr val="000000"/>
                </a:solidFill>
                <a:latin typeface="Calibri" panose="020F0502020204030204" pitchFamily="34" charset="0"/>
                <a:ea typeface="Corbel"/>
                <a:cs typeface="Calibri" panose="020F0502020204030204" pitchFamily="34" charset="0"/>
                <a:sym typeface="Corbel"/>
              </a:rPr>
              <a:t>26 September: Workshop on operational plan</a:t>
            </a:r>
            <a:endParaRPr kumimoji="0" lang="en-NZ" sz="1800" b="1" i="0" u="none" strike="noStrike" cap="none" spc="0" normalizeH="0" baseline="0" dirty="0">
              <a:ln>
                <a:noFill/>
              </a:ln>
              <a:solidFill>
                <a:srgbClr val="000000"/>
              </a:solidFill>
              <a:effectLst/>
              <a:uFillTx/>
              <a:latin typeface="Calibri" panose="020F0502020204030204" pitchFamily="34" charset="0"/>
              <a:ea typeface="Corbel"/>
              <a:cs typeface="Calibri" panose="020F0502020204030204" pitchFamily="34" charset="0"/>
              <a:sym typeface="Corbel"/>
            </a:endParaRPr>
          </a:p>
        </p:txBody>
      </p:sp>
    </p:spTree>
    <p:extLst>
      <p:ext uri="{BB962C8B-B14F-4D97-AF65-F5344CB8AC3E}">
        <p14:creationId xmlns:p14="http://schemas.microsoft.com/office/powerpoint/2010/main" val="300392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w="12700" cap="flat">
          <a:noFill/>
          <a:miter lim="400000"/>
        </a:ln>
        <a:effectLst/>
        <a:sp3d/>
      </a:spPr>
      <a:bodyPr rot="0" spcFirstLastPara="1" vertOverflow="overflow" horzOverflow="overflow" vert="horz" wrap="square" lIns="45719" tIns="45719" rIns="45719" bIns="45719" numCol="1" spcCol="38100" rtlCol="0" anchor="t">
        <a:noAutofit/>
      </a:bodyPr>
      <a:lstStyle>
        <a:defPPr marL="285750" marR="0" indent="-285750" algn="l" defTabSz="457200" rtl="0" fontAlgn="auto" latinLnBrk="0" hangingPunct="0">
          <a:lnSpc>
            <a:spcPct val="100000"/>
          </a:lnSpc>
          <a:spcBef>
            <a:spcPts val="0"/>
          </a:spcBef>
          <a:spcAft>
            <a:spcPts val="0"/>
          </a:spcAft>
          <a:buClrTx/>
          <a:buSzTx/>
          <a:buFont typeface="Arial" panose="020B0604020202020204" pitchFamily="34" charset="0"/>
          <a:buChar char="•"/>
          <a:tabLst/>
          <a:defRPr kumimoji="0" sz="1800" b="0" i="0" u="none" strike="noStrike" cap="none" spc="0" normalizeH="0" baseline="0" dirty="0" smtClean="0">
            <a:ln>
              <a:noFill/>
            </a:ln>
            <a:solidFill>
              <a:srgbClr val="000000"/>
            </a:solidFill>
            <a:effectLst/>
            <a:uFillTx/>
            <a:latin typeface="Corbel"/>
            <a:ea typeface="Corbel"/>
            <a:cs typeface="Corbel"/>
            <a:sym typeface="Corbel"/>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EE6C2BF4A2D945994AEF4CED063F8B" ma:contentTypeVersion="13" ma:contentTypeDescription="Create a new document." ma:contentTypeScope="" ma:versionID="39ce750b6d42434022b4ae83af4b6b37">
  <xsd:schema xmlns:xsd="http://www.w3.org/2001/XMLSchema" xmlns:xs="http://www.w3.org/2001/XMLSchema" xmlns:p="http://schemas.microsoft.com/office/2006/metadata/properties" xmlns:ns2="63e52386-b448-46e4-9d8c-292c7c446cb7" xmlns:ns3="a0d4d512-c151-412e-9c01-74cfd19331f8" targetNamespace="http://schemas.microsoft.com/office/2006/metadata/properties" ma:root="true" ma:fieldsID="5652e56ee38f22b65c987ec1ee581f61" ns2:_="" ns3:_="">
    <xsd:import namespace="63e52386-b448-46e4-9d8c-292c7c446cb7"/>
    <xsd:import namespace="a0d4d512-c151-412e-9c01-74cfd19331f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e52386-b448-46e4-9d8c-292c7c446c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86167285-066f-4e4e-bb05-bda5bcf9f27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d4d512-c151-412e-9c01-74cfd19331f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104c462-ea71-4e0c-8ab3-a11414c302e7}" ma:internalName="TaxCatchAll" ma:showField="CatchAllData" ma:web="a0d4d512-c151-412e-9c01-74cfd19331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0d4d512-c151-412e-9c01-74cfd19331f8" xsi:nil="true"/>
    <lcf76f155ced4ddcb4097134ff3c332f xmlns="63e52386-b448-46e4-9d8c-292c7c446cb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C5A9A12-203F-4548-8D70-99D4BDBD27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e52386-b448-46e4-9d8c-292c7c446cb7"/>
    <ds:schemaRef ds:uri="a0d4d512-c151-412e-9c01-74cfd19331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2149E4-07EE-4282-AEBB-55FE29C7DA8C}">
  <ds:schemaRefs>
    <ds:schemaRef ds:uri="http://schemas.microsoft.com/sharepoint/v3/contenttype/forms"/>
  </ds:schemaRefs>
</ds:datastoreItem>
</file>

<file path=customXml/itemProps3.xml><?xml version="1.0" encoding="utf-8"?>
<ds:datastoreItem xmlns:ds="http://schemas.openxmlformats.org/officeDocument/2006/customXml" ds:itemID="{9907776D-9193-424F-875E-11358A4170B3}">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a0d4d512-c151-412e-9c01-74cfd19331f8"/>
    <ds:schemaRef ds:uri="63e52386-b448-46e4-9d8c-292c7c446cb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52111</TotalTime>
  <Words>1516</Words>
  <Application>Microsoft Office PowerPoint</Application>
  <PresentationFormat>Widescreen</PresentationFormat>
  <Paragraphs>198</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Calibri</vt:lpstr>
      <vt:lpstr>Corbel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Christie</dc:creator>
  <cp:lastModifiedBy>Tipi Golaboski</cp:lastModifiedBy>
  <cp:revision>869</cp:revision>
  <cp:lastPrinted>2024-09-24T02:25:12Z</cp:lastPrinted>
  <dcterms:created xsi:type="dcterms:W3CDTF">2022-03-02T18:49:06Z</dcterms:created>
  <dcterms:modified xsi:type="dcterms:W3CDTF">2024-09-24T02:28:49Z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MPISecurityClassification">
    <vt:lpwstr>1;#None|cf402fa0-b6a8-49a7-a22e-a95b6152c608</vt:lpwstr>
  </property>
  <property fmtid="{D5CDD505-2E9C-101B-9397-08002B2CF9AE}" pid="4" name="PingarMPI_Terms">
    <vt:lpwstr/>
  </property>
  <property fmtid="{D5CDD505-2E9C-101B-9397-08002B2CF9AE}" pid="5" name="C3Topic">
    <vt:lpwstr/>
  </property>
  <property fmtid="{D5CDD505-2E9C-101B-9397-08002B2CF9AE}" pid="6" name="RecordPoint_WorkflowType">
    <vt:lpwstr>ActiveSubmitStub</vt:lpwstr>
  </property>
  <property fmtid="{D5CDD505-2E9C-101B-9397-08002B2CF9AE}" pid="7" name="RecordPoint_ActiveItemUniqueId">
    <vt:lpwstr>{a21e8e25-4803-4ede-a055-f2343d0d81a6}</vt:lpwstr>
  </property>
  <property fmtid="{D5CDD505-2E9C-101B-9397-08002B2CF9AE}" pid="8" name="RecordPoint_RecordNumberSubmitted">
    <vt:lpwstr>R0008238667</vt:lpwstr>
  </property>
  <property fmtid="{D5CDD505-2E9C-101B-9397-08002B2CF9AE}" pid="9" name="RecordPoint_SubmissionCompleted">
    <vt:lpwstr>2024-09-16T18:40:35.4423840+12:00</vt:lpwstr>
  </property>
  <property fmtid="{D5CDD505-2E9C-101B-9397-08002B2CF9AE}" pid="10" name="ContentTypeId">
    <vt:lpwstr>0x01010069EE6C2BF4A2D945994AEF4CED063F8B</vt:lpwstr>
  </property>
  <property fmtid="{D5CDD505-2E9C-101B-9397-08002B2CF9AE}" pid="11" name="MediaServiceImageTags">
    <vt:lpwstr/>
  </property>
</Properties>
</file>