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8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35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977870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011915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60082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87931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03158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77840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3784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04721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111587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34535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64325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63039B-9BB4-4BDA-8B5D-C03AB1C545F9}" type="datetimeFigureOut">
              <a:rPr lang="en-NZ" smtClean="0"/>
              <a:t>22/05/2024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D46AA0-7896-45C9-B068-5CD2E5A192F4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337228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F72124B-7AE5-849D-FAE4-A35CBFADC8C5}"/>
              </a:ext>
            </a:extLst>
          </p:cNvPr>
          <p:cNvSpPr txBox="1"/>
          <p:nvPr/>
        </p:nvSpPr>
        <p:spPr>
          <a:xfrm>
            <a:off x="457198" y="788366"/>
            <a:ext cx="5943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HIGHLY PATHOGENIC AVIAN INFLUENZA (HPAI)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NZ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 Display" panose="02110004020202020204"/>
                <a:ea typeface="+mn-ea"/>
                <a:cs typeface="+mn-cs"/>
              </a:rPr>
              <a:t>** UPDATE **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Z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BA953C-D421-045B-83C9-57D77A41C186}"/>
              </a:ext>
            </a:extLst>
          </p:cNvPr>
          <p:cNvSpPr/>
          <p:nvPr/>
        </p:nvSpPr>
        <p:spPr>
          <a:xfrm>
            <a:off x="290383" y="445466"/>
            <a:ext cx="6277233" cy="11301068"/>
          </a:xfrm>
          <a:prstGeom prst="rect">
            <a:avLst/>
          </a:prstGeom>
          <a:noFill/>
          <a:ln w="1270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NZ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FC37CB1-B829-1EB0-C30E-2A9E49A90A4F}"/>
              </a:ext>
            </a:extLst>
          </p:cNvPr>
          <p:cNvCxnSpPr>
            <a:cxnSpLocks/>
          </p:cNvCxnSpPr>
          <p:nvPr/>
        </p:nvCxnSpPr>
        <p:spPr>
          <a:xfrm>
            <a:off x="832756" y="2413237"/>
            <a:ext cx="5355770" cy="0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77A9F30-13D8-840B-4DD8-F863DBFEAA47}"/>
              </a:ext>
            </a:extLst>
          </p:cNvPr>
          <p:cNvSpPr txBox="1">
            <a:spLocks/>
          </p:cNvSpPr>
          <p:nvPr/>
        </p:nvSpPr>
        <p:spPr>
          <a:xfrm>
            <a:off x="685799" y="2576084"/>
            <a:ext cx="5502727" cy="8966802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N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** Enhanced surveillance required in NZ **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N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N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Farmers are the </a:t>
            </a:r>
            <a:r>
              <a:rPr kumimoji="0" lang="en-NZ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frontline surveillance </a:t>
            </a:r>
            <a:r>
              <a:rPr kumimoji="0" lang="en-N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for symptoms of avian influenza among your flocks.</a:t>
            </a:r>
          </a:p>
          <a:p>
            <a:pPr marL="0" marR="0" lvl="0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NZ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71450" marR="0" lvl="0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MONITOR FOR:</a:t>
            </a:r>
          </a:p>
          <a:p>
            <a:pPr marL="1200150" marR="0" lvl="3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</a:t>
            </a: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Sudden, unexplained deaths</a:t>
            </a:r>
          </a:p>
          <a:p>
            <a:pPr marL="1200150" marR="0" lvl="3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Rapid spread of the disease throughout the flock</a:t>
            </a:r>
          </a:p>
          <a:p>
            <a:pPr marL="1200150" marR="0" lvl="3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Depression and loss of appetite</a:t>
            </a:r>
          </a:p>
          <a:p>
            <a:pPr marL="1200150" marR="0" lvl="3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A drop in egg production</a:t>
            </a:r>
          </a:p>
          <a:p>
            <a:pPr marL="1200150" marR="0" lvl="3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Anxiety</a:t>
            </a:r>
          </a:p>
          <a:p>
            <a:pPr marL="1200150" marR="0" lvl="3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Facial swelling</a:t>
            </a:r>
          </a:p>
          <a:p>
            <a:pPr marL="1200150" marR="0" lvl="3" indent="-171450" algn="l" defTabSz="685800" rtl="0" eaLnBrk="1" fontAlgn="auto" latinLnBrk="0" hangingPunct="1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	Coughing, sneezing and diarrhoea</a:t>
            </a:r>
          </a:p>
          <a:p>
            <a:pPr marL="171450" marR="0" lvl="3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REPORT:</a:t>
            </a:r>
          </a:p>
          <a:p>
            <a:pPr marL="1371600" marR="0" lvl="6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If any of these symptoms appear, you </a:t>
            </a:r>
            <a:r>
              <a:rPr kumimoji="0" lang="en-NZ" sz="13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must </a:t>
            </a:r>
            <a:r>
              <a:rPr kumimoji="0" lang="en-NZ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call:</a:t>
            </a:r>
          </a:p>
          <a:p>
            <a:pPr marL="1028700" marR="0" lvl="6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NZ" sz="135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</a:t>
            </a:r>
            <a:r>
              <a:rPr kumimoji="0" lang="en-NZ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MPI Exotic Pest and Disease hotline – </a:t>
            </a:r>
            <a:r>
              <a:rPr kumimoji="0" lang="en-NZ" sz="13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0800 80 99 66</a:t>
            </a:r>
            <a:endParaRPr kumimoji="0" lang="en-NZ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171450" marR="0" lvl="3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PREVENT:</a:t>
            </a:r>
          </a:p>
          <a:p>
            <a:pPr marL="1371600" marR="0" lvl="6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It’s introduction and spread by reviewing and improving your biosecurity</a:t>
            </a:r>
          </a:p>
          <a:p>
            <a:pPr marL="171450" marR="0" lvl="3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PROTECT:</a:t>
            </a:r>
          </a:p>
          <a:p>
            <a:pPr marL="1371600" marR="0" lvl="6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Do not handle sick poultry without veterinary or MPI supervision</a:t>
            </a:r>
          </a:p>
          <a:p>
            <a:pPr marL="171450" marR="0" lvl="3" indent="-17145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NZ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WHY:</a:t>
            </a:r>
          </a:p>
          <a:p>
            <a:pPr marL="1371600" marR="0" lvl="6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protect your flock</a:t>
            </a:r>
          </a:p>
          <a:p>
            <a:pPr marL="1371600" marR="0" lvl="6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protect your commercial operations</a:t>
            </a:r>
          </a:p>
          <a:p>
            <a:pPr marL="1371600" marR="0" lvl="6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NZ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To avoid the implementation of trade restrictions</a:t>
            </a:r>
          </a:p>
          <a:p>
            <a:pPr marL="1371600" marR="0" lvl="6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NZ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6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NZ" sz="2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The faster you act, the faster the risk can be</a:t>
            </a:r>
          </a:p>
          <a:p>
            <a:pPr marL="0" marR="0" lvl="6" indent="0" algn="ctr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NZ" sz="2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Identified, Contained and Controlled</a:t>
            </a:r>
          </a:p>
          <a:p>
            <a:pPr marL="0" marR="0" lvl="3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NZ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0" marR="0" lvl="3" indent="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NZ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  <a:p>
            <a:pPr marL="342900" marR="0" lvl="3" indent="-342900" algn="l" defTabSz="685800" rtl="0" eaLnBrk="1" fontAlgn="auto" latinLnBrk="0" hangingPunct="1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NZ" sz="2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2" name="Picture 11" descr="A logo of an egg&#10;&#10;Description automatically generated">
            <a:extLst>
              <a:ext uri="{FF2B5EF4-FFF2-40B4-BE49-F238E27FC236}">
                <a16:creationId xmlns:a16="http://schemas.microsoft.com/office/drawing/2014/main" id="{FDF9ABD2-9079-D29E-D381-6FD3A6B7E2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9" y="1400901"/>
            <a:ext cx="751115" cy="930914"/>
          </a:xfrm>
          <a:prstGeom prst="rect">
            <a:avLst/>
          </a:prstGeom>
        </p:spPr>
      </p:pic>
      <p:pic>
        <p:nvPicPr>
          <p:cNvPr id="13" name="Picture 12" descr="A logo for a poultry industry&#10;&#10;Description automatically generated">
            <a:extLst>
              <a:ext uri="{FF2B5EF4-FFF2-40B4-BE49-F238E27FC236}">
                <a16:creationId xmlns:a16="http://schemas.microsoft.com/office/drawing/2014/main" id="{CF2E4F07-4FB3-EB86-166D-C24C5BCAA4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4191" y="1367724"/>
            <a:ext cx="874335" cy="96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537642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154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Wingdings</vt:lpstr>
      <vt:lpstr>2_Office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Tipi Golaboski</dc:creator>
  <cp:lastModifiedBy>Tipi Golaboski</cp:lastModifiedBy>
  <cp:revision>1</cp:revision>
  <dcterms:created xsi:type="dcterms:W3CDTF">2024-05-22T00:13:23Z</dcterms:created>
  <dcterms:modified xsi:type="dcterms:W3CDTF">2024-05-22T00:13:59Z</dcterms:modified>
</cp:coreProperties>
</file>