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0" r:id="rId2"/>
    <p:sldId id="465" r:id="rId3"/>
    <p:sldId id="468" r:id="rId4"/>
    <p:sldId id="466" r:id="rId5"/>
    <p:sldId id="467" r:id="rId6"/>
    <p:sldId id="469" r:id="rId7"/>
    <p:sldId id="433" r:id="rId8"/>
    <p:sldId id="434" r:id="rId9"/>
    <p:sldId id="435" r:id="rId10"/>
    <p:sldId id="436" r:id="rId11"/>
    <p:sldId id="437" r:id="rId12"/>
    <p:sldId id="444" r:id="rId13"/>
    <p:sldId id="28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1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1BBDB-A1EA-4EDA-B546-7BBAD66C8D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A7DCF003-43CD-4A54-BE33-AE38CB1DBA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E4CAA30C-89F6-446B-AD55-CB90B55767B1}"/>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AE189AE0-8E6D-4DA8-8EC5-778808A183F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2D2F898-19A9-4786-AE46-A5006E1EB47B}"/>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1382907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CBC0C-EE57-4361-97AA-B2E63C5C6125}"/>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B432C262-1446-4822-9B85-394AD1269D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E36B5B1-FD76-4746-8E23-20AAE8B029BA}"/>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CA86629C-2729-4332-B8B1-90C99AC16985}"/>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9090AC3-8745-44B5-B3F7-68B0109D767D}"/>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1131421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36C91-1C73-4B82-8409-C9C4AAAE01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8EE43B3E-0710-4A52-91FD-F286325283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12AC2D-7ED1-415A-90D6-1CD2F0377120}"/>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C6C21218-C106-4CF7-A941-2E2F9787839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6EEECE7-DFA5-42C7-881B-BFA3BACFFC3A}"/>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287036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10F2-FA5D-43E0-A2FF-28719552D1F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B280856-1A4B-4B73-81F6-3A8C0ADB92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2231E35C-CAB8-4049-9554-146B319335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1F0B7DD0-91E7-43A1-B2C8-82C3B9DE4567}"/>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6" name="Footer Placeholder 5">
            <a:extLst>
              <a:ext uri="{FF2B5EF4-FFF2-40B4-BE49-F238E27FC236}">
                <a16:creationId xmlns:a16="http://schemas.microsoft.com/office/drawing/2014/main" id="{5BC0F50D-A341-4FB6-8BDB-E16E0FCA3E7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3DF8F6B0-4ED7-4C4F-9498-22ACA2279418}"/>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228437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23E8-3F85-40F3-B487-AF2CD64342AF}"/>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C379A8F-057B-4293-B974-C533EB57CC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4426F4-655C-47AD-8C4C-1C71DED018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2C03071E-45EB-48BA-A8FC-6D9DC4ED6A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E236A4-4A97-4878-A466-330FC309B4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26203B0-E844-4CBA-97A6-5E4AB84C583A}"/>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8" name="Footer Placeholder 7">
            <a:extLst>
              <a:ext uri="{FF2B5EF4-FFF2-40B4-BE49-F238E27FC236}">
                <a16:creationId xmlns:a16="http://schemas.microsoft.com/office/drawing/2014/main" id="{40D265DA-549D-4A32-B14C-C0B5AA21F9C6}"/>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BD075836-4F7B-474A-8163-C009D694CD7B}"/>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440495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58B9-C849-4CC5-BE3B-437578624921}"/>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511C325F-184D-4590-B3DD-0D60E7444612}"/>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4" name="Footer Placeholder 3">
            <a:extLst>
              <a:ext uri="{FF2B5EF4-FFF2-40B4-BE49-F238E27FC236}">
                <a16:creationId xmlns:a16="http://schemas.microsoft.com/office/drawing/2014/main" id="{8B3C23CD-5565-4F26-816D-42E7E67A5D0A}"/>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8D656853-774A-4CDA-A300-B5123EF9AB8C}"/>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875036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B1F6A-61F2-43DA-80C4-9044185A6D53}"/>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3" name="Footer Placeholder 2">
            <a:extLst>
              <a:ext uri="{FF2B5EF4-FFF2-40B4-BE49-F238E27FC236}">
                <a16:creationId xmlns:a16="http://schemas.microsoft.com/office/drawing/2014/main" id="{34A0BF51-F2F7-4977-BF24-0EE612D34AD3}"/>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75FB1E6E-5AF0-4D28-99C0-19115D0D8317}"/>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320042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9E706-D096-46C4-BFD2-3082382E2C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004E8350-2BC9-4C8B-8C6C-15D74C923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E23776DA-B6F5-4AF4-8F08-39E2D5134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D7E2F6-F5E0-4E23-9EBC-89C0CFDACDD6}"/>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6" name="Footer Placeholder 5">
            <a:extLst>
              <a:ext uri="{FF2B5EF4-FFF2-40B4-BE49-F238E27FC236}">
                <a16:creationId xmlns:a16="http://schemas.microsoft.com/office/drawing/2014/main" id="{40410F64-AD68-4E7C-8BDC-CEC7B990FAA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BBFFB23-3341-47D8-917E-622C179C488D}"/>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3707746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4DE6-4D08-4A96-97D4-B4B413AD4F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11F5B496-768F-43BE-9A6D-ED725B592A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179A8E33-15D6-40B9-985C-28BAB4BE6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0929B-45CC-4585-A6E6-5C94A40CA503}"/>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6" name="Footer Placeholder 5">
            <a:extLst>
              <a:ext uri="{FF2B5EF4-FFF2-40B4-BE49-F238E27FC236}">
                <a16:creationId xmlns:a16="http://schemas.microsoft.com/office/drawing/2014/main" id="{D3B48998-8C80-43C2-BD5A-BD5EEE6A0C14}"/>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7AFE9D20-80F5-41BC-AED8-4FB06DABE9E2}"/>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424419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D1BD-D3E7-43BA-9DFE-48C3166FEC0A}"/>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2FBFCE6E-6299-4FA0-B7BD-C7CC912595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8BA1983-1442-49EB-85A9-B3332EAFCE87}"/>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3633B24C-134B-44C3-BE04-36B16CDC24D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D404D83-C37A-4897-9D4B-B1CC44C45B05}"/>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2951518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A76791-C14B-4CAA-9220-BD996FB216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E8C485AE-0FD2-4494-92C4-7F861413DC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9B938A7-1FB1-40D2-8A20-DA8DEB58E105}"/>
              </a:ext>
            </a:extLst>
          </p:cNvPr>
          <p:cNvSpPr>
            <a:spLocks noGrp="1"/>
          </p:cNvSpPr>
          <p:nvPr>
            <p:ph type="dt" sz="half" idx="10"/>
          </p:nvPr>
        </p:nvSpPr>
        <p:spPr/>
        <p:txBody>
          <a:body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395BBADD-F062-4633-95EB-8D2D1BCD69A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364AC9C-E09F-4E23-B9D2-99F87840A2B6}"/>
              </a:ext>
            </a:extLst>
          </p:cNvPr>
          <p:cNvSpPr>
            <a:spLocks noGrp="1"/>
          </p:cNvSpPr>
          <p:nvPr>
            <p:ph type="sldNum" sz="quarter" idx="12"/>
          </p:nvPr>
        </p:nvSpPr>
        <p:spPr/>
        <p:txBody>
          <a:bodyPr/>
          <a:lstStyle/>
          <a:p>
            <a:fld id="{6D5A0852-0C08-4F9F-BB02-CE7CB44E066B}" type="slidenum">
              <a:rPr lang="en-NZ" smtClean="0"/>
              <a:t>‹#›</a:t>
            </a:fld>
            <a:endParaRPr lang="en-NZ"/>
          </a:p>
        </p:txBody>
      </p:sp>
    </p:spTree>
    <p:extLst>
      <p:ext uri="{BB962C8B-B14F-4D97-AF65-F5344CB8AC3E}">
        <p14:creationId xmlns:p14="http://schemas.microsoft.com/office/powerpoint/2010/main" val="4177662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FED659-9F67-4F17-884D-585471DCCC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648AF78E-62AA-4B81-82D4-DC21A11A9D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B13FC5B-B679-4868-A699-F5DDEAC468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C7F16-2A20-4135-8004-9CD54ABF8909}" type="datetimeFigureOut">
              <a:rPr lang="en-NZ" smtClean="0"/>
              <a:t>28/04/2021</a:t>
            </a:fld>
            <a:endParaRPr lang="en-NZ"/>
          </a:p>
        </p:txBody>
      </p:sp>
      <p:sp>
        <p:nvSpPr>
          <p:cNvPr id="5" name="Footer Placeholder 4">
            <a:extLst>
              <a:ext uri="{FF2B5EF4-FFF2-40B4-BE49-F238E27FC236}">
                <a16:creationId xmlns:a16="http://schemas.microsoft.com/office/drawing/2014/main" id="{7F0614E2-E590-4A92-8D69-6997531DE4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2F7A0964-8287-4479-B341-C544CB4E4E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A0852-0C08-4F9F-BB02-CE7CB44E066B}" type="slidenum">
              <a:rPr lang="en-NZ" smtClean="0"/>
              <a:t>‹#›</a:t>
            </a:fld>
            <a:endParaRPr lang="en-NZ"/>
          </a:p>
        </p:txBody>
      </p:sp>
    </p:spTree>
    <p:extLst>
      <p:ext uri="{BB962C8B-B14F-4D97-AF65-F5344CB8AC3E}">
        <p14:creationId xmlns:p14="http://schemas.microsoft.com/office/powerpoint/2010/main" val="717323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www.mpi.govt.nz/animalregs" TargetMode="External"/><Relationship Id="rId2" Type="http://schemas.openxmlformats.org/officeDocument/2006/relationships/hyperlink" Target="http://www.mpi.govt.nz/welfarecodes" TargetMode="External"/><Relationship Id="rId1" Type="http://schemas.openxmlformats.org/officeDocument/2006/relationships/slideLayout" Target="../slideLayouts/slideLayout6.xml"/><Relationship Id="rId4" Type="http://schemas.openxmlformats.org/officeDocument/2006/relationships/hyperlink" Target="mailto:animalwelfare@mpi.govt.nz"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4039" y="365128"/>
            <a:ext cx="8543925" cy="5706159"/>
          </a:xfrm>
          <a:solidFill>
            <a:srgbClr val="92D050"/>
          </a:solidFill>
        </p:spPr>
        <p:txBody>
          <a:bodyPr>
            <a:normAutofit/>
          </a:bodyPr>
          <a:lstStyle/>
          <a:p>
            <a:pPr algn="ctr"/>
            <a:r>
              <a:rPr lang="en-NZ" sz="6600" b="1" dirty="0"/>
              <a:t>General Messages</a:t>
            </a:r>
          </a:p>
        </p:txBody>
      </p:sp>
      <p:sp>
        <p:nvSpPr>
          <p:cNvPr id="3" name="Footer Placeholder 2">
            <a:extLst>
              <a:ext uri="{FF2B5EF4-FFF2-40B4-BE49-F238E27FC236}">
                <a16:creationId xmlns:a16="http://schemas.microsoft.com/office/drawing/2014/main" id="{C7585D88-2558-493A-9731-83B2FF1ED0DC}"/>
              </a:ext>
            </a:extLst>
          </p:cNvPr>
          <p:cNvSpPr>
            <a:spLocks noGrp="1"/>
          </p:cNvSpPr>
          <p:nvPr>
            <p:ph type="ftr" sz="quarter" idx="11"/>
          </p:nvPr>
        </p:nvSpPr>
        <p:spPr/>
        <p:txBody>
          <a:bodyPr/>
          <a:lstStyle/>
          <a:p>
            <a:r>
              <a:rPr lang="en-NZ" dirty="0"/>
              <a:t>FINAL AS AT 14 APRIL 2021</a:t>
            </a:r>
            <a:endParaRPr lang="en-US" dirty="0"/>
          </a:p>
        </p:txBody>
      </p:sp>
    </p:spTree>
    <p:extLst>
      <p:ext uri="{BB962C8B-B14F-4D97-AF65-F5344CB8AC3E}">
        <p14:creationId xmlns:p14="http://schemas.microsoft.com/office/powerpoint/2010/main" val="2501975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EB21-F3A7-4CA7-BA68-7DB0337F3D9C}"/>
              </a:ext>
            </a:extLst>
          </p:cNvPr>
          <p:cNvSpPr>
            <a:spLocks noGrp="1"/>
          </p:cNvSpPr>
          <p:nvPr>
            <p:ph type="title"/>
          </p:nvPr>
        </p:nvSpPr>
        <p:spPr>
          <a:xfrm>
            <a:off x="343250" y="217575"/>
            <a:ext cx="10515600" cy="568150"/>
          </a:xfrm>
        </p:spPr>
        <p:txBody>
          <a:bodyPr>
            <a:noAutofit/>
          </a:bodyPr>
          <a:lstStyle/>
          <a:p>
            <a:r>
              <a:rPr lang="en-NZ" sz="3600" b="1" dirty="0"/>
              <a:t>Overarching messages</a:t>
            </a:r>
          </a:p>
        </p:txBody>
      </p:sp>
      <p:sp>
        <p:nvSpPr>
          <p:cNvPr id="3" name="Footer Placeholder 2">
            <a:extLst>
              <a:ext uri="{FF2B5EF4-FFF2-40B4-BE49-F238E27FC236}">
                <a16:creationId xmlns:a16="http://schemas.microsoft.com/office/drawing/2014/main" id="{81F57B19-112A-412C-B403-53F4EB9538E6}"/>
              </a:ext>
            </a:extLst>
          </p:cNvPr>
          <p:cNvSpPr>
            <a:spLocks noGrp="1"/>
          </p:cNvSpPr>
          <p:nvPr>
            <p:ph type="ftr" sz="quarter" idx="11"/>
          </p:nvPr>
        </p:nvSpPr>
        <p:spPr/>
        <p:txBody>
          <a:bodyPr/>
          <a:lstStyle/>
          <a:p>
            <a:r>
              <a:rPr lang="en-NZ"/>
              <a:t>FINAL AS AT 14 APRIL 2021</a:t>
            </a:r>
            <a:endParaRPr lang="en-US"/>
          </a:p>
        </p:txBody>
      </p:sp>
      <p:sp>
        <p:nvSpPr>
          <p:cNvPr id="4" name="Title 1">
            <a:extLst>
              <a:ext uri="{FF2B5EF4-FFF2-40B4-BE49-F238E27FC236}">
                <a16:creationId xmlns:a16="http://schemas.microsoft.com/office/drawing/2014/main" id="{FE02C514-6C4B-47AF-8624-B9FB0BD53847}"/>
              </a:ext>
            </a:extLst>
          </p:cNvPr>
          <p:cNvSpPr txBox="1">
            <a:spLocks/>
          </p:cNvSpPr>
          <p:nvPr/>
        </p:nvSpPr>
        <p:spPr>
          <a:xfrm>
            <a:off x="838200" y="1348035"/>
            <a:ext cx="10515600" cy="50083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NZ" dirty="0"/>
          </a:p>
        </p:txBody>
      </p:sp>
      <p:sp>
        <p:nvSpPr>
          <p:cNvPr id="5" name="Rectangle 4">
            <a:extLst>
              <a:ext uri="{FF2B5EF4-FFF2-40B4-BE49-F238E27FC236}">
                <a16:creationId xmlns:a16="http://schemas.microsoft.com/office/drawing/2014/main" id="{7A7220E0-EB08-438A-BD3A-9D8FFD8EBB4A}"/>
              </a:ext>
            </a:extLst>
          </p:cNvPr>
          <p:cNvSpPr/>
          <p:nvPr/>
        </p:nvSpPr>
        <p:spPr>
          <a:xfrm>
            <a:off x="437626" y="925673"/>
            <a:ext cx="11316748" cy="5478423"/>
          </a:xfrm>
          <a:prstGeom prst="rect">
            <a:avLst/>
          </a:prstGeom>
          <a:ln w="38100">
            <a:solidFill>
              <a:srgbClr val="92D050"/>
            </a:solidFill>
          </a:ln>
        </p:spPr>
        <p:txBody>
          <a:bodyPr wrap="square">
            <a:spAutoFit/>
          </a:bodyPr>
          <a:lstStyle/>
          <a:p>
            <a:pPr marL="285750" indent="-285750">
              <a:buFont typeface="Arial" panose="020B0604020202020204" pitchFamily="34" charset="0"/>
              <a:buChar char="•"/>
            </a:pPr>
            <a:r>
              <a:rPr lang="en-NZ" sz="1400" dirty="0">
                <a:solidFill>
                  <a:srgbClr val="000000"/>
                </a:solidFill>
              </a:rPr>
              <a:t>Animal welfare matters. It’s important to animals. It’s important to people. It’s important to New Zealand. </a:t>
            </a:r>
          </a:p>
          <a:p>
            <a:endParaRPr lang="en-NZ" sz="1400" dirty="0">
              <a:solidFill>
                <a:srgbClr val="000000"/>
              </a:solidFill>
            </a:endParaRPr>
          </a:p>
          <a:p>
            <a:pPr marL="285750" indent="-285750">
              <a:buFont typeface="Arial" panose="020B0604020202020204" pitchFamily="34" charset="0"/>
              <a:buChar char="•"/>
            </a:pPr>
            <a:r>
              <a:rPr lang="en-NZ" sz="1400" dirty="0">
                <a:solidFill>
                  <a:srgbClr val="000000"/>
                </a:solidFill>
              </a:rPr>
              <a:t>Surgical procedures, including for routine on-farm husbandry purposes, can cause significant pain and distress to animals. Painful husbandry procedures must only be performed where there are no other alternatives, and where there is significant benefit to the animal, farm management, animal products, or human safety. </a:t>
            </a:r>
          </a:p>
          <a:p>
            <a:endParaRPr lang="en-NZ" sz="1400" dirty="0">
              <a:solidFill>
                <a:srgbClr val="000000"/>
              </a:solidFill>
            </a:endParaRPr>
          </a:p>
          <a:p>
            <a:pPr marL="285750" indent="-285750">
              <a:buFont typeface="Arial" panose="020B0604020202020204" pitchFamily="34" charset="0"/>
              <a:buChar char="•"/>
            </a:pPr>
            <a:r>
              <a:rPr lang="en-NZ" sz="1400" dirty="0">
                <a:solidFill>
                  <a:srgbClr val="000000"/>
                </a:solidFill>
              </a:rPr>
              <a:t>Surgical procedures on animals must be carried out by the right people with the right skills and care, to ensure the wellbeing of animals.</a:t>
            </a:r>
          </a:p>
          <a:p>
            <a:endParaRPr lang="en-NZ" sz="1400" dirty="0">
              <a:solidFill>
                <a:srgbClr val="000000"/>
              </a:solidFill>
            </a:endParaRPr>
          </a:p>
          <a:p>
            <a:pPr marL="285750" indent="-285750">
              <a:buFont typeface="Arial" panose="020B0604020202020204" pitchFamily="34" charset="0"/>
              <a:buChar char="•"/>
            </a:pPr>
            <a:r>
              <a:rPr lang="en-NZ" sz="1400" dirty="0">
                <a:solidFill>
                  <a:srgbClr val="000000"/>
                </a:solidFill>
              </a:rPr>
              <a:t>From 9 May 2021, new regulations about surgical procedures on animals will come into effect. They cover a variety of procedures carried out on a range of animals by veterinarians and others – from specialist procedures to routine ones such as lamb tail docking.</a:t>
            </a:r>
          </a:p>
          <a:p>
            <a:endParaRPr lang="en-NZ" sz="1400" dirty="0">
              <a:solidFill>
                <a:srgbClr val="000000"/>
              </a:solidFill>
            </a:endParaRPr>
          </a:p>
          <a:p>
            <a:pPr marL="285750" indent="-285750">
              <a:buFont typeface="Arial" panose="020B0604020202020204" pitchFamily="34" charset="0"/>
              <a:buChar char="•"/>
            </a:pPr>
            <a:r>
              <a:rPr lang="en-NZ" sz="1400" dirty="0">
                <a:solidFill>
                  <a:srgbClr val="000000"/>
                </a:solidFill>
              </a:rPr>
              <a:t>The regulations clarify who can carry out certain procedures and how they should be done. They mostly allow competent people to continue doing routine procedures on animals. Other procedures can only be performed by a veterinarian, and some are banned, meaning no one can carry them out. </a:t>
            </a:r>
          </a:p>
          <a:p>
            <a:endParaRPr lang="en-NZ" sz="1400" dirty="0">
              <a:solidFill>
                <a:srgbClr val="000000"/>
              </a:solidFill>
            </a:endParaRPr>
          </a:p>
          <a:p>
            <a:pPr marL="285750" indent="-285750">
              <a:buFont typeface="Arial" panose="020B0604020202020204" pitchFamily="34" charset="0"/>
              <a:buChar char="•"/>
            </a:pPr>
            <a:r>
              <a:rPr lang="en-NZ" sz="1400" dirty="0">
                <a:solidFill>
                  <a:srgbClr val="000000"/>
                </a:solidFill>
              </a:rPr>
              <a:t>For some procedures, the regulations require the use of pain relief authorised by a veterinarian for that particular procedure. </a:t>
            </a:r>
          </a:p>
          <a:p>
            <a:endParaRPr lang="en-NZ" sz="1400" dirty="0">
              <a:solidFill>
                <a:srgbClr val="000000"/>
              </a:solidFill>
            </a:endParaRPr>
          </a:p>
          <a:p>
            <a:pPr marL="285750" indent="-285750">
              <a:buFont typeface="Arial" panose="020B0604020202020204" pitchFamily="34" charset="0"/>
              <a:buChar char="•"/>
            </a:pPr>
            <a:r>
              <a:rPr lang="en-NZ" sz="1400" dirty="0"/>
              <a:t>There are new offences and penalties for some breaches of the regulations – including some that may result in a criminal conviction.</a:t>
            </a:r>
          </a:p>
          <a:p>
            <a:endParaRPr lang="en-NZ" sz="1400" dirty="0"/>
          </a:p>
          <a:p>
            <a:pPr marL="285750" indent="-285750">
              <a:buFont typeface="Arial" panose="020B0604020202020204" pitchFamily="34" charset="0"/>
              <a:buChar char="•"/>
            </a:pPr>
            <a:r>
              <a:rPr lang="en-NZ" sz="1400" dirty="0"/>
              <a:t>The new regulations will be included in relevant codes of welfare. The codes contain minimum standards and recommended best practices when caring for your animals: </a:t>
            </a:r>
            <a:r>
              <a:rPr lang="en-NZ" sz="1400" dirty="0">
                <a:hlinkClick r:id="rId2"/>
              </a:rPr>
              <a:t>www.mpi.govt.nz/welfarecodes</a:t>
            </a:r>
            <a:r>
              <a:rPr lang="en-NZ" sz="1400" dirty="0"/>
              <a:t> </a:t>
            </a:r>
          </a:p>
          <a:p>
            <a:endParaRPr lang="en-NZ" sz="1400" dirty="0"/>
          </a:p>
          <a:p>
            <a:pPr marL="285750" indent="-285750">
              <a:buFont typeface="Arial" panose="020B0604020202020204" pitchFamily="34" charset="0"/>
              <a:buChar char="•"/>
            </a:pPr>
            <a:r>
              <a:rPr lang="en-NZ" sz="1400" dirty="0">
                <a:solidFill>
                  <a:srgbClr val="000000"/>
                </a:solidFill>
              </a:rPr>
              <a:t>If you own or work with animals, check now to see if you need to make any changes:</a:t>
            </a:r>
          </a:p>
          <a:p>
            <a:pPr marL="742950" lvl="1" indent="-285750">
              <a:buFont typeface="Arial" panose="020B0604020202020204" pitchFamily="34" charset="0"/>
              <a:buChar char="•"/>
            </a:pPr>
            <a:r>
              <a:rPr lang="en-NZ" sz="1400" dirty="0">
                <a:solidFill>
                  <a:srgbClr val="000000"/>
                </a:solidFill>
              </a:rPr>
              <a:t>Find more information at </a:t>
            </a:r>
            <a:r>
              <a:rPr lang="en-NZ" sz="1400" dirty="0">
                <a:solidFill>
                  <a:srgbClr val="000000"/>
                </a:solidFill>
                <a:hlinkClick r:id="rId3"/>
              </a:rPr>
              <a:t>www.mpi.govt.nz/animalregs</a:t>
            </a:r>
            <a:endParaRPr lang="en-NZ" sz="1400" dirty="0">
              <a:solidFill>
                <a:srgbClr val="000000"/>
              </a:solidFill>
            </a:endParaRPr>
          </a:p>
          <a:p>
            <a:pPr marL="742950" lvl="1" indent="-285750">
              <a:buFont typeface="Arial" panose="020B0604020202020204" pitchFamily="34" charset="0"/>
              <a:buChar char="•"/>
            </a:pPr>
            <a:r>
              <a:rPr lang="en-NZ" sz="1400" dirty="0">
                <a:solidFill>
                  <a:srgbClr val="000000"/>
                </a:solidFill>
              </a:rPr>
              <a:t>Email your questions to </a:t>
            </a:r>
            <a:r>
              <a:rPr lang="en-NZ" sz="1400" dirty="0">
                <a:solidFill>
                  <a:srgbClr val="000000"/>
                </a:solidFill>
                <a:hlinkClick r:id="rId4"/>
              </a:rPr>
              <a:t>animalwelfare@mpi.govt.nz</a:t>
            </a:r>
            <a:r>
              <a:rPr lang="en-NZ" sz="1400" dirty="0">
                <a:solidFill>
                  <a:srgbClr val="000000"/>
                </a:solidFill>
              </a:rPr>
              <a:t> or call 0800 00 83 33. </a:t>
            </a:r>
          </a:p>
        </p:txBody>
      </p:sp>
    </p:spTree>
    <p:extLst>
      <p:ext uri="{BB962C8B-B14F-4D97-AF65-F5344CB8AC3E}">
        <p14:creationId xmlns:p14="http://schemas.microsoft.com/office/powerpoint/2010/main" val="1864789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C1A6-1FBE-48FC-902A-0805D3EA98EA}"/>
              </a:ext>
            </a:extLst>
          </p:cNvPr>
          <p:cNvSpPr>
            <a:spLocks noGrp="1"/>
          </p:cNvSpPr>
          <p:nvPr>
            <p:ph type="title"/>
          </p:nvPr>
        </p:nvSpPr>
        <p:spPr>
          <a:xfrm>
            <a:off x="838200" y="136525"/>
            <a:ext cx="9589316" cy="867180"/>
          </a:xfrm>
        </p:spPr>
        <p:txBody>
          <a:bodyPr/>
          <a:lstStyle/>
          <a:p>
            <a:r>
              <a:rPr lang="en-NZ" b="1" dirty="0"/>
              <a:t>Significant surgical procedures</a:t>
            </a:r>
          </a:p>
        </p:txBody>
      </p:sp>
      <p:sp>
        <p:nvSpPr>
          <p:cNvPr id="3" name="Footer Placeholder 2">
            <a:extLst>
              <a:ext uri="{FF2B5EF4-FFF2-40B4-BE49-F238E27FC236}">
                <a16:creationId xmlns:a16="http://schemas.microsoft.com/office/drawing/2014/main" id="{EC0E92F8-CD6D-4296-BDF8-F94050B33A2B}"/>
              </a:ext>
            </a:extLst>
          </p:cNvPr>
          <p:cNvSpPr>
            <a:spLocks noGrp="1"/>
          </p:cNvSpPr>
          <p:nvPr>
            <p:ph type="ftr" sz="quarter" idx="11"/>
          </p:nvPr>
        </p:nvSpPr>
        <p:spPr/>
        <p:txBody>
          <a:bodyPr/>
          <a:lstStyle/>
          <a:p>
            <a:r>
              <a:rPr lang="en-NZ"/>
              <a:t>FINAL AS AT 14 APRIL 2021</a:t>
            </a:r>
            <a:endParaRPr lang="en-US" dirty="0"/>
          </a:p>
        </p:txBody>
      </p:sp>
      <p:sp>
        <p:nvSpPr>
          <p:cNvPr id="4" name="Rectangle 3">
            <a:extLst>
              <a:ext uri="{FF2B5EF4-FFF2-40B4-BE49-F238E27FC236}">
                <a16:creationId xmlns:a16="http://schemas.microsoft.com/office/drawing/2014/main" id="{203E5763-6575-481A-A1BD-3738D7674423}"/>
              </a:ext>
            </a:extLst>
          </p:cNvPr>
          <p:cNvSpPr/>
          <p:nvPr/>
        </p:nvSpPr>
        <p:spPr>
          <a:xfrm>
            <a:off x="838199" y="1003705"/>
            <a:ext cx="10335937" cy="5262979"/>
          </a:xfrm>
          <a:prstGeom prst="rect">
            <a:avLst/>
          </a:prstGeom>
          <a:ln w="38100">
            <a:solidFill>
              <a:srgbClr val="92D050"/>
            </a:solidFill>
          </a:ln>
        </p:spPr>
        <p:txBody>
          <a:bodyPr wrap="square">
            <a:spAutoFit/>
          </a:bodyPr>
          <a:lstStyle/>
          <a:p>
            <a:pPr marL="285750" indent="-285750">
              <a:buFont typeface="Arial" panose="020B0604020202020204" pitchFamily="34" charset="0"/>
              <a:buChar char="•"/>
            </a:pPr>
            <a:r>
              <a:rPr lang="en-NZ" sz="1600" dirty="0">
                <a:solidFill>
                  <a:srgbClr val="000000"/>
                </a:solidFill>
              </a:rPr>
              <a:t>Under the Animal Welfare Act 1999, a “significant surgical procedure” may only be carried out by a veterinarian or their supervised student, unless there are regulations that say otherwise. </a:t>
            </a:r>
          </a:p>
          <a:p>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From 9 May 2021, new criteria come into effect to determine whether a procedure is a “</a:t>
            </a:r>
            <a:r>
              <a:rPr lang="en-NZ" sz="1600" b="1" dirty="0">
                <a:solidFill>
                  <a:srgbClr val="000000"/>
                </a:solidFill>
              </a:rPr>
              <a:t>significant</a:t>
            </a:r>
            <a:r>
              <a:rPr lang="en-NZ" sz="1600" dirty="0">
                <a:solidFill>
                  <a:srgbClr val="000000"/>
                </a:solidFill>
              </a:rPr>
              <a:t> surgical procedure”. The factors to consider are:</a:t>
            </a:r>
          </a:p>
          <a:p>
            <a:pPr marL="742950" lvl="1" indent="-285750">
              <a:buFont typeface="Arial" panose="020B0604020202020204" pitchFamily="34" charset="0"/>
              <a:buChar char="•"/>
            </a:pPr>
            <a:r>
              <a:rPr lang="en-NZ" sz="1600" dirty="0">
                <a:solidFill>
                  <a:srgbClr val="000000"/>
                </a:solidFill>
              </a:rPr>
              <a:t>whether the procedure has the potential to—</a:t>
            </a:r>
          </a:p>
          <a:p>
            <a:pPr marL="1200150" lvl="2" indent="-285750">
              <a:buFont typeface="Arial" panose="020B0604020202020204" pitchFamily="34" charset="0"/>
              <a:buChar char="•"/>
            </a:pPr>
            <a:r>
              <a:rPr lang="en-NZ" sz="1600" dirty="0">
                <a:solidFill>
                  <a:srgbClr val="000000"/>
                </a:solidFill>
              </a:rPr>
              <a:t>cause significant pain or distress; or</a:t>
            </a:r>
          </a:p>
          <a:p>
            <a:pPr marL="1200150" lvl="2" indent="-285750">
              <a:buFont typeface="Arial" panose="020B0604020202020204" pitchFamily="34" charset="0"/>
              <a:buChar char="•"/>
            </a:pPr>
            <a:r>
              <a:rPr lang="en-NZ" sz="1600" dirty="0">
                <a:solidFill>
                  <a:srgbClr val="000000"/>
                </a:solidFill>
              </a:rPr>
              <a:t>cause serious or lasting harm, or loss of function, if not carried out by a veterinarian in accordance with recognised professional standards; and</a:t>
            </a:r>
          </a:p>
          <a:p>
            <a:pPr marL="742950" lvl="1" indent="-285750">
              <a:buFont typeface="Arial" panose="020B0604020202020204" pitchFamily="34" charset="0"/>
              <a:buChar char="•"/>
            </a:pPr>
            <a:r>
              <a:rPr lang="en-NZ" sz="1600" dirty="0">
                <a:solidFill>
                  <a:srgbClr val="000000"/>
                </a:solidFill>
              </a:rPr>
              <a:t>the nature of the procedure, including whether this involves—</a:t>
            </a:r>
          </a:p>
          <a:p>
            <a:pPr marL="1200150" lvl="2" indent="-285750">
              <a:buFont typeface="Arial" panose="020B0604020202020204" pitchFamily="34" charset="0"/>
              <a:buChar char="•"/>
            </a:pPr>
            <a:r>
              <a:rPr lang="en-NZ" sz="1600" dirty="0">
                <a:solidFill>
                  <a:srgbClr val="000000"/>
                </a:solidFill>
              </a:rPr>
              <a:t>a surgical or operative procedure below the surface of the skin, mucous membranes, or teeth or below the gingival margin; or</a:t>
            </a:r>
          </a:p>
          <a:p>
            <a:pPr marL="1200150" lvl="2" indent="-285750">
              <a:buFont typeface="Arial" panose="020B0604020202020204" pitchFamily="34" charset="0"/>
              <a:buChar char="•"/>
            </a:pPr>
            <a:r>
              <a:rPr lang="en-NZ" sz="1600" dirty="0">
                <a:solidFill>
                  <a:srgbClr val="000000"/>
                </a:solidFill>
              </a:rPr>
              <a:t>physical interference with sensitive soft tissue or bone structure; or</a:t>
            </a:r>
          </a:p>
          <a:p>
            <a:pPr marL="1200150" lvl="2" indent="-285750">
              <a:buFont typeface="Arial" panose="020B0604020202020204" pitchFamily="34" charset="0"/>
              <a:buChar char="•"/>
            </a:pPr>
            <a:r>
              <a:rPr lang="en-NZ" sz="1600" dirty="0">
                <a:solidFill>
                  <a:srgbClr val="000000"/>
                </a:solidFill>
              </a:rPr>
              <a:t>significant loss of tissue or loss of significant tissue.</a:t>
            </a:r>
          </a:p>
          <a:p>
            <a:pPr lvl="1"/>
            <a:endParaRPr lang="en-NZ" sz="1600" dirty="0">
              <a:solidFill>
                <a:srgbClr val="000000"/>
              </a:solidFill>
            </a:endParaRPr>
          </a:p>
          <a:p>
            <a:pPr marL="285750" lvl="1" indent="-285750">
              <a:buFont typeface="Arial" panose="020B0604020202020204" pitchFamily="34" charset="0"/>
              <a:buChar char="•"/>
            </a:pPr>
            <a:r>
              <a:rPr lang="en-NZ" sz="1600" dirty="0">
                <a:solidFill>
                  <a:srgbClr val="000000"/>
                </a:solidFill>
              </a:rPr>
              <a:t>These criteria mean some routine procedures, such as docking lamb tails, would only be able to be carried out by a veterinarian, unless there are regulations to make it clear who can do what and how it should be done. </a:t>
            </a:r>
          </a:p>
          <a:p>
            <a:pPr marL="0" lvl="1"/>
            <a:endParaRPr lang="en-NZ" sz="1600" dirty="0">
              <a:solidFill>
                <a:srgbClr val="000000"/>
              </a:solidFill>
            </a:endParaRPr>
          </a:p>
          <a:p>
            <a:pPr marL="285750" lvl="1" indent="-285750">
              <a:buFont typeface="Arial" panose="020B0604020202020204" pitchFamily="34" charset="0"/>
              <a:buChar char="•"/>
            </a:pPr>
            <a:r>
              <a:rPr lang="en-NZ" sz="1600" dirty="0">
                <a:solidFill>
                  <a:srgbClr val="000000"/>
                </a:solidFill>
              </a:rPr>
              <a:t>Not all procedures on animals are covered by these regulations. This is because some clearly are a significant surgical procedure and remain veterinarian-only – for example, a liver biopsy on any animal. Other procedures clearly are not a significant surgical procedure and do not need to be done by a veterinarian  – for example, ear tagging of cattle. </a:t>
            </a:r>
          </a:p>
        </p:txBody>
      </p:sp>
    </p:spTree>
    <p:extLst>
      <p:ext uri="{BB962C8B-B14F-4D97-AF65-F5344CB8AC3E}">
        <p14:creationId xmlns:p14="http://schemas.microsoft.com/office/powerpoint/2010/main" val="142222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BA69D-A32C-4E10-B093-E63BDC864AA8}"/>
              </a:ext>
            </a:extLst>
          </p:cNvPr>
          <p:cNvSpPr>
            <a:spLocks noGrp="1"/>
          </p:cNvSpPr>
          <p:nvPr>
            <p:ph type="title"/>
          </p:nvPr>
        </p:nvSpPr>
        <p:spPr>
          <a:xfrm>
            <a:off x="838200" y="136525"/>
            <a:ext cx="10515600" cy="744320"/>
          </a:xfrm>
        </p:spPr>
        <p:txBody>
          <a:bodyPr>
            <a:normAutofit/>
          </a:bodyPr>
          <a:lstStyle/>
          <a:p>
            <a:r>
              <a:rPr lang="en-NZ" b="1" dirty="0"/>
              <a:t>Competency</a:t>
            </a:r>
          </a:p>
        </p:txBody>
      </p:sp>
      <p:sp>
        <p:nvSpPr>
          <p:cNvPr id="3" name="Footer Placeholder 2">
            <a:extLst>
              <a:ext uri="{FF2B5EF4-FFF2-40B4-BE49-F238E27FC236}">
                <a16:creationId xmlns:a16="http://schemas.microsoft.com/office/drawing/2014/main" id="{A285472F-9FCE-4FE6-8AD0-CC86ECD0203D}"/>
              </a:ext>
            </a:extLst>
          </p:cNvPr>
          <p:cNvSpPr>
            <a:spLocks noGrp="1"/>
          </p:cNvSpPr>
          <p:nvPr>
            <p:ph type="ftr" sz="quarter" idx="11"/>
          </p:nvPr>
        </p:nvSpPr>
        <p:spPr/>
        <p:txBody>
          <a:bodyPr/>
          <a:lstStyle/>
          <a:p>
            <a:r>
              <a:rPr lang="en-NZ"/>
              <a:t>FINAL AS AT 14 APRIL 2021</a:t>
            </a:r>
            <a:endParaRPr lang="en-US"/>
          </a:p>
        </p:txBody>
      </p:sp>
      <p:sp>
        <p:nvSpPr>
          <p:cNvPr id="4" name="Rectangle 3">
            <a:extLst>
              <a:ext uri="{FF2B5EF4-FFF2-40B4-BE49-F238E27FC236}">
                <a16:creationId xmlns:a16="http://schemas.microsoft.com/office/drawing/2014/main" id="{409F9B7A-32B1-4529-832E-D0DE24DF76F9}"/>
              </a:ext>
            </a:extLst>
          </p:cNvPr>
          <p:cNvSpPr/>
          <p:nvPr/>
        </p:nvSpPr>
        <p:spPr>
          <a:xfrm>
            <a:off x="771088" y="940941"/>
            <a:ext cx="10210101" cy="5355312"/>
          </a:xfrm>
          <a:prstGeom prst="rect">
            <a:avLst/>
          </a:prstGeom>
          <a:ln w="38100">
            <a:solidFill>
              <a:srgbClr val="92D050"/>
            </a:solidFill>
          </a:ln>
        </p:spPr>
        <p:txBody>
          <a:bodyPr wrap="square">
            <a:spAutoFit/>
          </a:bodyPr>
          <a:lstStyle/>
          <a:p>
            <a:pPr marL="285750" indent="-285750">
              <a:buFont typeface="Arial" panose="020B0604020202020204" pitchFamily="34" charset="0"/>
              <a:buChar char="•"/>
            </a:pPr>
            <a:r>
              <a:rPr lang="en-NZ" sz="1600" dirty="0">
                <a:solidFill>
                  <a:srgbClr val="000000"/>
                </a:solidFill>
              </a:rPr>
              <a:t>The regulations require that where a person who is not a veterinarian is allowed to carry out a surgical procedure on an animal, they must be ‘competent’.</a:t>
            </a:r>
          </a:p>
          <a:p>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The regulations give general requirements about who is a ‘competent’ person. They must:</a:t>
            </a:r>
          </a:p>
          <a:p>
            <a:pPr marL="742950" lvl="1" indent="-285750">
              <a:buFont typeface="Arial" panose="020B0604020202020204" pitchFamily="34" charset="0"/>
              <a:buChar char="•"/>
            </a:pPr>
            <a:r>
              <a:rPr lang="en-NZ" sz="1600" dirty="0">
                <a:solidFill>
                  <a:srgbClr val="000000"/>
                </a:solidFill>
              </a:rPr>
              <a:t>be experienced, or have received training in the correct use of the method being used;</a:t>
            </a:r>
          </a:p>
          <a:p>
            <a:pPr marL="742950" lvl="1" indent="-285750">
              <a:buFont typeface="Arial" panose="020B0604020202020204" pitchFamily="34" charset="0"/>
              <a:buChar char="•"/>
            </a:pPr>
            <a:r>
              <a:rPr lang="en-NZ" sz="1600" dirty="0">
                <a:solidFill>
                  <a:srgbClr val="000000"/>
                </a:solidFill>
              </a:rPr>
              <a:t>have the appropriate skill to carry out the procedure; </a:t>
            </a:r>
          </a:p>
          <a:p>
            <a:pPr marL="742950" lvl="1" indent="-285750">
              <a:buFont typeface="Arial" panose="020B0604020202020204" pitchFamily="34" charset="0"/>
              <a:buChar char="•"/>
            </a:pPr>
            <a:r>
              <a:rPr lang="en-NZ" sz="1600" dirty="0">
                <a:solidFill>
                  <a:srgbClr val="000000"/>
                </a:solidFill>
              </a:rPr>
              <a:t>use the correct equipment for the procedure; </a:t>
            </a:r>
          </a:p>
          <a:p>
            <a:pPr marL="742950" lvl="1" indent="-285750">
              <a:buFont typeface="Arial" panose="020B0604020202020204" pitchFamily="34" charset="0"/>
              <a:buChar char="•"/>
            </a:pPr>
            <a:r>
              <a:rPr lang="en-NZ" sz="1600" dirty="0">
                <a:solidFill>
                  <a:srgbClr val="000000"/>
                </a:solidFill>
              </a:rPr>
              <a:t>be able to recognise early signs of distress, injury, or ill health. If this situation arises, prompt remedial action must be taken or advice sought, e.g. from a veterinarian. </a:t>
            </a:r>
            <a:endParaRPr lang="en-NZ" sz="1600" dirty="0">
              <a:solidFill>
                <a:srgbClr val="000000"/>
              </a:solidFill>
              <a:highlight>
                <a:srgbClr val="FFFF00"/>
              </a:highlight>
            </a:endParaRPr>
          </a:p>
          <a:p>
            <a:pPr lvl="1"/>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The regulations do not specifically define what ‘competent’ means for each procedure, because this varies greatly with each one. For example, someone who is competent to dehorn a goat may not be competent to carry out other procedures on a goat (e.g. castration), or to dehorn another animal.</a:t>
            </a:r>
          </a:p>
          <a:p>
            <a:pPr marL="285750" indent="-285750">
              <a:buFont typeface="Arial" panose="020B0604020202020204" pitchFamily="34" charset="0"/>
              <a:buChar char="•"/>
            </a:pPr>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The person carrying out the procedure is responsible for ensuring they are competent to do so.</a:t>
            </a:r>
          </a:p>
          <a:p>
            <a:pPr marL="285750" indent="-285750">
              <a:buFont typeface="Arial" panose="020B0604020202020204" pitchFamily="34" charset="0"/>
              <a:buChar char="•"/>
            </a:pPr>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The owner or the person in charge of the animal also has a responsibility to make sure that the person carrying out the procedure is competent. </a:t>
            </a:r>
          </a:p>
          <a:p>
            <a:endParaRPr lang="en-NZ" sz="1600" dirty="0">
              <a:solidFill>
                <a:srgbClr val="000000"/>
              </a:solidFill>
            </a:endParaRPr>
          </a:p>
          <a:p>
            <a:pPr marL="285750" indent="-285750">
              <a:buFont typeface="Arial" panose="020B0604020202020204" pitchFamily="34" charset="0"/>
              <a:buChar char="•"/>
            </a:pPr>
            <a:r>
              <a:rPr lang="en-NZ" sz="1600" dirty="0">
                <a:solidFill>
                  <a:srgbClr val="000000"/>
                </a:solidFill>
              </a:rPr>
              <a:t>If in doubt, or if the situation is complex or potentially high risk, the owner or person in charge should seek veterinary advice.  </a:t>
            </a:r>
          </a:p>
        </p:txBody>
      </p:sp>
    </p:spTree>
    <p:extLst>
      <p:ext uri="{BB962C8B-B14F-4D97-AF65-F5344CB8AC3E}">
        <p14:creationId xmlns:p14="http://schemas.microsoft.com/office/powerpoint/2010/main" val="145118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7C9FE-9660-481E-BA36-D2643E27B796}"/>
              </a:ext>
            </a:extLst>
          </p:cNvPr>
          <p:cNvSpPr>
            <a:spLocks noGrp="1"/>
          </p:cNvSpPr>
          <p:nvPr>
            <p:ph type="title"/>
          </p:nvPr>
        </p:nvSpPr>
        <p:spPr>
          <a:xfrm>
            <a:off x="838200" y="365125"/>
            <a:ext cx="10515600" cy="851279"/>
          </a:xfrm>
        </p:spPr>
        <p:txBody>
          <a:bodyPr>
            <a:normAutofit/>
          </a:bodyPr>
          <a:lstStyle/>
          <a:p>
            <a:r>
              <a:rPr lang="en-NZ" sz="4000" b="1" dirty="0"/>
              <a:t>Pain relief</a:t>
            </a:r>
          </a:p>
        </p:txBody>
      </p:sp>
      <p:sp>
        <p:nvSpPr>
          <p:cNvPr id="3" name="Footer Placeholder 2">
            <a:extLst>
              <a:ext uri="{FF2B5EF4-FFF2-40B4-BE49-F238E27FC236}">
                <a16:creationId xmlns:a16="http://schemas.microsoft.com/office/drawing/2014/main" id="{3307AD16-6FC4-4863-9A1C-41FFF1E69756}"/>
              </a:ext>
            </a:extLst>
          </p:cNvPr>
          <p:cNvSpPr>
            <a:spLocks noGrp="1"/>
          </p:cNvSpPr>
          <p:nvPr>
            <p:ph type="ftr" sz="quarter" idx="11"/>
          </p:nvPr>
        </p:nvSpPr>
        <p:spPr/>
        <p:txBody>
          <a:bodyPr/>
          <a:lstStyle/>
          <a:p>
            <a:r>
              <a:rPr lang="en-NZ"/>
              <a:t>FINAL AS AT 14 APRIL 2021</a:t>
            </a:r>
            <a:endParaRPr lang="en-US"/>
          </a:p>
        </p:txBody>
      </p:sp>
      <p:sp>
        <p:nvSpPr>
          <p:cNvPr id="4" name="Rectangle 3">
            <a:extLst>
              <a:ext uri="{FF2B5EF4-FFF2-40B4-BE49-F238E27FC236}">
                <a16:creationId xmlns:a16="http://schemas.microsoft.com/office/drawing/2014/main" id="{7FB0B83E-4326-4969-A130-4BC6AC200056}"/>
              </a:ext>
            </a:extLst>
          </p:cNvPr>
          <p:cNvSpPr/>
          <p:nvPr/>
        </p:nvSpPr>
        <p:spPr>
          <a:xfrm>
            <a:off x="838200" y="1216404"/>
            <a:ext cx="10117822" cy="5078313"/>
          </a:xfrm>
          <a:prstGeom prst="rect">
            <a:avLst/>
          </a:prstGeom>
          <a:ln w="38100">
            <a:solidFill>
              <a:srgbClr val="92D050"/>
            </a:solidFill>
          </a:ln>
        </p:spPr>
        <p:txBody>
          <a:bodyPr wrap="square">
            <a:spAutoFit/>
          </a:bodyPr>
          <a:lstStyle/>
          <a:p>
            <a:pPr marL="285750" indent="-285750">
              <a:buFont typeface="Arial" panose="020B0604020202020204" pitchFamily="34" charset="0"/>
              <a:buChar char="•"/>
            </a:pPr>
            <a:r>
              <a:rPr lang="en-NZ" dirty="0">
                <a:solidFill>
                  <a:srgbClr val="000000"/>
                </a:solidFill>
              </a:rPr>
              <a:t>If a surgical procedure needs to be performed on an animal, it is important to avoid or minimise the pain and distress that may be caused. </a:t>
            </a:r>
          </a:p>
          <a:p>
            <a:endParaRPr lang="en-NZ" dirty="0">
              <a:solidFill>
                <a:srgbClr val="000000"/>
              </a:solidFill>
            </a:endParaRPr>
          </a:p>
          <a:p>
            <a:pPr marL="285750" indent="-285750">
              <a:buFont typeface="Arial" panose="020B0604020202020204" pitchFamily="34" charset="0"/>
              <a:buChar char="•"/>
            </a:pPr>
            <a:r>
              <a:rPr lang="en-NZ" dirty="0">
                <a:solidFill>
                  <a:srgbClr val="000000"/>
                </a:solidFill>
              </a:rPr>
              <a:t>For some surgical procedures, the regulations require the use of pain relief, authorised by a veterinarian for that particular procedure.  </a:t>
            </a:r>
          </a:p>
          <a:p>
            <a:pPr marL="285750" indent="-285750">
              <a:buFont typeface="Arial" panose="020B0604020202020204" pitchFamily="34" charset="0"/>
              <a:buChar char="•"/>
            </a:pPr>
            <a:endParaRPr lang="en-NZ" dirty="0">
              <a:solidFill>
                <a:srgbClr val="000000"/>
              </a:solidFill>
            </a:endParaRPr>
          </a:p>
          <a:p>
            <a:pPr marL="285750" indent="-285750">
              <a:buFont typeface="Arial" panose="020B0604020202020204" pitchFamily="34" charset="0"/>
              <a:buChar char="•"/>
            </a:pPr>
            <a:r>
              <a:rPr lang="en-NZ" dirty="0">
                <a:solidFill>
                  <a:srgbClr val="000000"/>
                </a:solidFill>
              </a:rPr>
              <a:t>For some procedures, pain relief is not a mandatory requirement, but is encouraged as part of best practice. </a:t>
            </a:r>
          </a:p>
          <a:p>
            <a:pPr marL="285750" indent="-285750">
              <a:buFont typeface="Arial" panose="020B0604020202020204" pitchFamily="34" charset="0"/>
              <a:buChar char="•"/>
            </a:pPr>
            <a:endParaRPr lang="en-NZ" dirty="0">
              <a:solidFill>
                <a:srgbClr val="000000"/>
              </a:solidFill>
            </a:endParaRPr>
          </a:p>
          <a:p>
            <a:pPr marL="285750" indent="-285750">
              <a:buFont typeface="Arial" panose="020B0604020202020204" pitchFamily="34" charset="0"/>
              <a:buChar char="•"/>
            </a:pPr>
            <a:r>
              <a:rPr lang="en-NZ" dirty="0"/>
              <a:t>Under the regulations, “pain relief” means any anaesthetic, analgesic, or sedation administered with the aim of providing effective and significant alleviation of pain. </a:t>
            </a:r>
          </a:p>
          <a:p>
            <a:endParaRPr lang="en-NZ" dirty="0"/>
          </a:p>
          <a:p>
            <a:pPr marL="285750" indent="-285750">
              <a:buFont typeface="Arial" panose="020B0604020202020204" pitchFamily="34" charset="0"/>
              <a:buChar char="•"/>
            </a:pPr>
            <a:r>
              <a:rPr lang="en-NZ" dirty="0">
                <a:solidFill>
                  <a:srgbClr val="000000"/>
                </a:solidFill>
              </a:rPr>
              <a:t>It is up to the veterinarian to determine the type of pain relief to be used, to ensure effective and significant alleviation of pain. </a:t>
            </a:r>
          </a:p>
          <a:p>
            <a:pPr marL="285750" indent="-285750">
              <a:buFont typeface="Arial" panose="020B0604020202020204" pitchFamily="34" charset="0"/>
              <a:buChar char="•"/>
            </a:pPr>
            <a:endParaRPr lang="en-NZ" dirty="0">
              <a:solidFill>
                <a:srgbClr val="000000"/>
              </a:solidFill>
            </a:endParaRPr>
          </a:p>
          <a:p>
            <a:pPr marL="285750" indent="-285750">
              <a:buFont typeface="Arial" panose="020B0604020202020204" pitchFamily="34" charset="0"/>
              <a:buChar char="•"/>
            </a:pPr>
            <a:r>
              <a:rPr lang="en-NZ" dirty="0">
                <a:solidFill>
                  <a:srgbClr val="000000"/>
                </a:solidFill>
              </a:rPr>
              <a:t>The veterinarian also decides whether to allow a competent person who is not a veterinarian to administer it, or to administer it themselves.</a:t>
            </a:r>
          </a:p>
          <a:p>
            <a:endParaRPr lang="en-NZ" dirty="0">
              <a:solidFill>
                <a:srgbClr val="000000"/>
              </a:solidFill>
            </a:endParaRPr>
          </a:p>
        </p:txBody>
      </p:sp>
    </p:spTree>
    <p:extLst>
      <p:ext uri="{BB962C8B-B14F-4D97-AF65-F5344CB8AC3E}">
        <p14:creationId xmlns:p14="http://schemas.microsoft.com/office/powerpoint/2010/main" val="327770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E322-127A-4D74-8DA2-7726B1DE9AA8}"/>
              </a:ext>
            </a:extLst>
          </p:cNvPr>
          <p:cNvSpPr>
            <a:spLocks noGrp="1"/>
          </p:cNvSpPr>
          <p:nvPr>
            <p:ph type="title"/>
          </p:nvPr>
        </p:nvSpPr>
        <p:spPr>
          <a:xfrm>
            <a:off x="838200" y="136525"/>
            <a:ext cx="10515600" cy="901613"/>
          </a:xfrm>
        </p:spPr>
        <p:txBody>
          <a:bodyPr/>
          <a:lstStyle/>
          <a:p>
            <a:r>
              <a:rPr lang="en-NZ" b="1" dirty="0"/>
              <a:t>Penalties</a:t>
            </a:r>
          </a:p>
        </p:txBody>
      </p:sp>
      <p:sp>
        <p:nvSpPr>
          <p:cNvPr id="3" name="Footer Placeholder 2">
            <a:extLst>
              <a:ext uri="{FF2B5EF4-FFF2-40B4-BE49-F238E27FC236}">
                <a16:creationId xmlns:a16="http://schemas.microsoft.com/office/drawing/2014/main" id="{430C4231-162D-4435-BFB4-65B0FE87232E}"/>
              </a:ext>
            </a:extLst>
          </p:cNvPr>
          <p:cNvSpPr>
            <a:spLocks noGrp="1"/>
          </p:cNvSpPr>
          <p:nvPr>
            <p:ph type="ftr" sz="quarter" idx="11"/>
          </p:nvPr>
        </p:nvSpPr>
        <p:spPr/>
        <p:txBody>
          <a:bodyPr/>
          <a:lstStyle/>
          <a:p>
            <a:r>
              <a:rPr lang="en-NZ"/>
              <a:t>FINAL AS AT 14 APRIL 2021</a:t>
            </a:r>
            <a:endParaRPr lang="en-US"/>
          </a:p>
        </p:txBody>
      </p:sp>
      <p:sp>
        <p:nvSpPr>
          <p:cNvPr id="4" name="Title 1">
            <a:extLst>
              <a:ext uri="{FF2B5EF4-FFF2-40B4-BE49-F238E27FC236}">
                <a16:creationId xmlns:a16="http://schemas.microsoft.com/office/drawing/2014/main" id="{144AAF5D-9FD8-4CCA-BC55-4A57B80FE3C7}"/>
              </a:ext>
            </a:extLst>
          </p:cNvPr>
          <p:cNvSpPr txBox="1">
            <a:spLocks/>
          </p:cNvSpPr>
          <p:nvPr/>
        </p:nvSpPr>
        <p:spPr>
          <a:xfrm>
            <a:off x="838200" y="956345"/>
            <a:ext cx="10515600" cy="5469622"/>
          </a:xfrm>
          <a:prstGeom prst="rect">
            <a:avLst/>
          </a:prstGeom>
          <a:ln w="38100">
            <a:solidFill>
              <a:srgbClr val="92D050"/>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endParaRPr lang="en-NZ" sz="2000" dirty="0">
              <a:latin typeface="+mn-lt"/>
            </a:endParaRPr>
          </a:p>
          <a:p>
            <a:pPr marL="342900" indent="-342900">
              <a:buFont typeface="Arial" panose="020B0604020202020204" pitchFamily="34" charset="0"/>
              <a:buChar char="•"/>
            </a:pPr>
            <a:r>
              <a:rPr lang="en-NZ" sz="2000" dirty="0">
                <a:latin typeface="+mn-lt"/>
              </a:rPr>
              <a:t>Most regulations have an associated penalty. The penalty level is determined by whether the offence is:</a:t>
            </a:r>
          </a:p>
          <a:p>
            <a:pPr marL="800100" lvl="1" indent="-342900">
              <a:buFont typeface="Arial" panose="020B0604020202020204" pitchFamily="34" charset="0"/>
              <a:buChar char="•"/>
            </a:pPr>
            <a:r>
              <a:rPr lang="en-NZ" sz="2000" dirty="0"/>
              <a:t>a</a:t>
            </a:r>
            <a:r>
              <a:rPr lang="en-NZ" sz="2000" dirty="0">
                <a:latin typeface="+mn-lt"/>
              </a:rPr>
              <a:t>n infringement offence – resulting in an infringement fee but no criminal conviction. The flat fee for most offences is $500; or</a:t>
            </a:r>
          </a:p>
          <a:p>
            <a:pPr marL="800100" lvl="1" indent="-342900">
              <a:buFont typeface="Arial" panose="020B0604020202020204" pitchFamily="34" charset="0"/>
              <a:buChar char="•"/>
            </a:pPr>
            <a:r>
              <a:rPr lang="en-NZ" sz="2000" dirty="0"/>
              <a:t>a prosecutable regulatory offence – more serious than an infringement offence and may result in a criminal conviction. The fine is a maximum of between $3000 and $5000 for an individual or a maximum of between $15,000 and $25,000 for a body corporate, depending on the offence.</a:t>
            </a:r>
          </a:p>
          <a:p>
            <a:pPr lvl="1"/>
            <a:endParaRPr lang="en-NZ" dirty="0">
              <a:latin typeface="+mn-lt"/>
            </a:endParaRPr>
          </a:p>
          <a:p>
            <a:pPr marL="342900" indent="-342900">
              <a:buFont typeface="Arial" panose="020B0604020202020204" pitchFamily="34" charset="0"/>
              <a:buChar char="•"/>
            </a:pPr>
            <a:r>
              <a:rPr lang="en-NZ" sz="2000" dirty="0">
                <a:latin typeface="+mn-lt"/>
              </a:rPr>
              <a:t>Some regulations don’t have an associated penalty. The main purpose of these is to provide clarity about who can carry out a surgical procedure and how it must be done.</a:t>
            </a:r>
          </a:p>
          <a:p>
            <a:pPr marL="342900" indent="-342900">
              <a:buFont typeface="Arial" panose="020B0604020202020204" pitchFamily="34" charset="0"/>
              <a:buChar char="•"/>
            </a:pPr>
            <a:endParaRPr lang="en-NZ" sz="2000" dirty="0">
              <a:latin typeface="+mn-lt"/>
            </a:endParaRPr>
          </a:p>
          <a:p>
            <a:pPr marL="342900" indent="-342900">
              <a:buFont typeface="Arial" panose="020B0604020202020204" pitchFamily="34" charset="0"/>
              <a:buChar char="•"/>
            </a:pPr>
            <a:r>
              <a:rPr lang="en-NZ" sz="2000" dirty="0">
                <a:latin typeface="+mn-lt"/>
              </a:rPr>
              <a:t>If an animal’s welfare is seriously compromised, higher penalties under the Animal Welfare Act 1999 apply. </a:t>
            </a:r>
          </a:p>
          <a:p>
            <a:endParaRPr lang="en-NZ" sz="2000" dirty="0">
              <a:latin typeface="+mn-lt"/>
            </a:endParaRPr>
          </a:p>
          <a:p>
            <a:pPr marL="800100" lvl="1" indent="-342900">
              <a:buFont typeface="Arial" panose="020B0604020202020204" pitchFamily="34" charset="0"/>
              <a:buChar char="•"/>
            </a:pPr>
            <a:endParaRPr lang="en-NZ" sz="100" dirty="0">
              <a:latin typeface="+mn-lt"/>
            </a:endParaRPr>
          </a:p>
          <a:p>
            <a:pPr marL="800100" lvl="1" indent="-342900">
              <a:buFont typeface="Arial" panose="020B0604020202020204" pitchFamily="34" charset="0"/>
              <a:buChar char="•"/>
            </a:pPr>
            <a:endParaRPr lang="en-NZ" sz="100" dirty="0"/>
          </a:p>
          <a:p>
            <a:pPr marL="800100" lvl="1" indent="-342900">
              <a:buFont typeface="Arial" panose="020B0604020202020204" pitchFamily="34" charset="0"/>
              <a:buChar char="•"/>
            </a:pPr>
            <a:endParaRPr lang="en-NZ" sz="100" dirty="0">
              <a:latin typeface="+mn-lt"/>
            </a:endParaRPr>
          </a:p>
          <a:p>
            <a:pPr marL="800100" lvl="1" indent="-342900">
              <a:buFont typeface="Arial" panose="020B0604020202020204" pitchFamily="34" charset="0"/>
              <a:buChar char="•"/>
            </a:pPr>
            <a:endParaRPr lang="en-NZ" sz="100" dirty="0"/>
          </a:p>
          <a:p>
            <a:pPr marL="800100" lvl="1" indent="-342900">
              <a:buFont typeface="Arial" panose="020B0604020202020204" pitchFamily="34" charset="0"/>
              <a:buChar char="•"/>
            </a:pPr>
            <a:endParaRPr lang="en-NZ" sz="100" dirty="0">
              <a:latin typeface="+mn-lt"/>
            </a:endParaRPr>
          </a:p>
          <a:p>
            <a:pPr marL="342900" indent="-342900">
              <a:buFont typeface="Arial" panose="020B0604020202020204" pitchFamily="34" charset="0"/>
              <a:buChar char="•"/>
            </a:pPr>
            <a:r>
              <a:rPr lang="en-NZ" sz="2000" dirty="0">
                <a:latin typeface="+mn-lt"/>
              </a:rPr>
              <a:t>If you are concerned about a farm animal’s welfare, call MPI on 0800 00 83 33. For domestic animals, call SPCA on 0800 SPCA NZ (77 22 69).</a:t>
            </a:r>
          </a:p>
          <a:p>
            <a:pPr marL="342900" indent="-342900">
              <a:buFont typeface="Arial" panose="020B0604020202020204" pitchFamily="34" charset="0"/>
              <a:buChar char="•"/>
            </a:pPr>
            <a:endParaRPr lang="en-NZ" sz="2000" dirty="0">
              <a:latin typeface="+mn-lt"/>
            </a:endParaRPr>
          </a:p>
        </p:txBody>
      </p:sp>
    </p:spTree>
    <p:extLst>
      <p:ext uri="{BB962C8B-B14F-4D97-AF65-F5344CB8AC3E}">
        <p14:creationId xmlns:p14="http://schemas.microsoft.com/office/powerpoint/2010/main" val="3558810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4039" y="365128"/>
            <a:ext cx="8543925" cy="5706159"/>
          </a:xfrm>
          <a:solidFill>
            <a:srgbClr val="92D050"/>
          </a:solidFill>
        </p:spPr>
        <p:txBody>
          <a:bodyPr>
            <a:normAutofit/>
          </a:bodyPr>
          <a:lstStyle/>
          <a:p>
            <a:pPr algn="ctr"/>
            <a:r>
              <a:rPr lang="en-NZ" sz="6600" b="1" dirty="0"/>
              <a:t>Chickens &amp; Turkeys </a:t>
            </a:r>
          </a:p>
        </p:txBody>
      </p:sp>
      <p:sp>
        <p:nvSpPr>
          <p:cNvPr id="3" name="Footer Placeholder 2">
            <a:extLst>
              <a:ext uri="{FF2B5EF4-FFF2-40B4-BE49-F238E27FC236}">
                <a16:creationId xmlns:a16="http://schemas.microsoft.com/office/drawing/2014/main" id="{D961F9A8-F1BA-4136-8E60-AA0E54056922}"/>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2942052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9880" y="1888168"/>
            <a:ext cx="6388818" cy="4529410"/>
          </a:xfrm>
          <a:ln w="38100">
            <a:solidFill>
              <a:srgbClr val="92D050"/>
            </a:solidFill>
          </a:ln>
        </p:spPr>
        <p:txBody>
          <a:bodyPr anchor="ctr">
            <a:noAutofit/>
          </a:bodyPr>
          <a:lstStyle/>
          <a:p>
            <a:pPr marL="342900" indent="-342900" algn="l">
              <a:buFont typeface="Arial" panose="020B0604020202020204" pitchFamily="34" charset="0"/>
              <a:buChar char="•"/>
            </a:pPr>
            <a:endParaRPr lang="en-NZ" sz="2000" dirty="0"/>
          </a:p>
          <a:p>
            <a:pPr algn="l"/>
            <a:endParaRPr lang="en-NZ" sz="1800" dirty="0"/>
          </a:p>
          <a:p>
            <a:pPr algn="l"/>
            <a:r>
              <a:rPr lang="en-NZ" sz="1800" dirty="0"/>
              <a:t>Partial toe amputation is used to indicate gender or genetic lines of breeder chickens so they can be identified by sight. It is carried out in the commercial poultry breeding industry, as there are currently no viable alternatives.</a:t>
            </a:r>
          </a:p>
          <a:p>
            <a:pPr algn="l"/>
            <a:endParaRPr lang="en-NZ" sz="1800" dirty="0"/>
          </a:p>
          <a:p>
            <a:pPr algn="l"/>
            <a:r>
              <a:rPr lang="en-NZ" sz="1800" dirty="0"/>
              <a:t>If you are carrying out this procedure: </a:t>
            </a:r>
          </a:p>
          <a:p>
            <a:pPr marL="285750" indent="-285750" algn="l">
              <a:buFont typeface="Arial" panose="020B0604020202020204" pitchFamily="34" charset="0"/>
              <a:buChar char="•"/>
            </a:pPr>
            <a:r>
              <a:rPr lang="en-NZ" sz="1800" dirty="0"/>
              <a:t>You must be competent and use the right equipment. </a:t>
            </a:r>
          </a:p>
          <a:p>
            <a:pPr marL="285750" indent="-285750" algn="l">
              <a:buFont typeface="Arial" panose="020B0604020202020204" pitchFamily="34" charset="0"/>
              <a:buChar char="•"/>
            </a:pPr>
            <a:r>
              <a:rPr lang="en-NZ" sz="1800" dirty="0"/>
              <a:t>The chicken must be 3 days of age or under. </a:t>
            </a:r>
          </a:p>
          <a:p>
            <a:pPr marL="285750" indent="-285750" algn="l">
              <a:buFont typeface="Arial" panose="020B0604020202020204" pitchFamily="34" charset="0"/>
              <a:buChar char="•"/>
            </a:pPr>
            <a:r>
              <a:rPr lang="en-NZ" sz="1800" dirty="0"/>
              <a:t>Only one toe joint per toe can be amputated. </a:t>
            </a:r>
          </a:p>
          <a:p>
            <a:pPr algn="l"/>
            <a:endParaRPr lang="en-NZ" sz="1800" dirty="0"/>
          </a:p>
          <a:p>
            <a:pPr algn="l"/>
            <a:r>
              <a:rPr lang="en-NZ" sz="1800" dirty="0"/>
              <a:t>If more than one toe joint per toe is amputated, or the chicken is over 3 days old, you could face a criminal conviction and fine of up to $3,000, or $15,000 for the business. </a:t>
            </a:r>
          </a:p>
          <a:p>
            <a:pPr marL="285750" indent="-285750" algn="l">
              <a:spcBef>
                <a:spcPts val="0"/>
              </a:spcBef>
              <a:buFont typeface="Arial" panose="020B0604020202020204" pitchFamily="34" charset="0"/>
              <a:buChar char="•"/>
            </a:pPr>
            <a:endParaRPr lang="en-NZ" sz="1800" dirty="0"/>
          </a:p>
          <a:p>
            <a:pPr algn="l">
              <a:spcBef>
                <a:spcPts val="0"/>
              </a:spcBef>
            </a:pPr>
            <a:endParaRPr lang="en-NZ" sz="1800" dirty="0"/>
          </a:p>
          <a:p>
            <a:pPr algn="l">
              <a:spcBef>
                <a:spcPts val="0"/>
              </a:spcBef>
            </a:pPr>
            <a:endParaRPr lang="en-NZ" sz="1800" dirty="0"/>
          </a:p>
          <a:p>
            <a:pPr algn="l">
              <a:spcBef>
                <a:spcPts val="0"/>
              </a:spcBef>
            </a:pPr>
            <a:endParaRPr lang="en-NZ" sz="1800" dirty="0"/>
          </a:p>
        </p:txBody>
      </p:sp>
      <p:sp>
        <p:nvSpPr>
          <p:cNvPr id="6" name="Title 1"/>
          <p:cNvSpPr txBox="1">
            <a:spLocks/>
          </p:cNvSpPr>
          <p:nvPr/>
        </p:nvSpPr>
        <p:spPr>
          <a:xfrm>
            <a:off x="624378" y="96563"/>
            <a:ext cx="9593413" cy="6724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l"/>
            <a:r>
              <a:rPr lang="en-US" sz="3600" b="1" dirty="0"/>
              <a:t>56A Partial amputation of breeder chickens’ toes</a:t>
            </a:r>
          </a:p>
        </p:txBody>
      </p:sp>
      <p:sp>
        <p:nvSpPr>
          <p:cNvPr id="8" name="TextBox 7"/>
          <p:cNvSpPr txBox="1"/>
          <p:nvPr/>
        </p:nvSpPr>
        <p:spPr>
          <a:xfrm>
            <a:off x="624377" y="644934"/>
            <a:ext cx="68250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Audience</a:t>
            </a:r>
            <a:endPar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defRPr/>
            </a:pPr>
            <a:r>
              <a:rPr lang="en-NZ" sz="1400" dirty="0">
                <a:solidFill>
                  <a:prstClr val="black"/>
                </a:solidFill>
              </a:rPr>
              <a:t>Commercial chicken breeders, commercial layer hen chicken breeders, Commercial meat chicken breeders. </a:t>
            </a:r>
            <a:endParaRPr kumimoji="0" lang="en-NZ"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24377" y="1488057"/>
            <a:ext cx="160460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Message</a:t>
            </a:r>
            <a:endParaRPr kumimoji="0" lang="en-NZ" sz="18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5" name="Subtitle 2"/>
          <p:cNvSpPr txBox="1">
            <a:spLocks/>
          </p:cNvSpPr>
          <p:nvPr/>
        </p:nvSpPr>
        <p:spPr>
          <a:xfrm>
            <a:off x="7449408" y="5654180"/>
            <a:ext cx="3481005" cy="763398"/>
          </a:xfrm>
          <a:prstGeom prst="rect">
            <a:avLst/>
          </a:prstGeom>
          <a:ln w="38100">
            <a:solidFill>
              <a:srgbClr val="92D050"/>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NZ" sz="1600" dirty="0">
                <a:solidFill>
                  <a:prstClr val="black"/>
                </a:solidFill>
              </a:rPr>
              <a:t>MPI webpage &amp; Ask Reg tool</a:t>
            </a:r>
          </a:p>
          <a:p>
            <a:pPr marL="285750" lvl="0" indent="-285750" algn="l">
              <a:buFont typeface="Arial" panose="020B0604020202020204" pitchFamily="34" charset="0"/>
              <a:buChar char="•"/>
              <a:defRPr/>
            </a:pPr>
            <a:r>
              <a:rPr kumimoji="0" lang="en-NZ" sz="1600" b="0" i="0" u="none" strike="noStrike" kern="1200" cap="none" spc="0" normalizeH="0" baseline="0" noProof="0" dirty="0">
                <a:ln>
                  <a:noFill/>
                </a:ln>
                <a:solidFill>
                  <a:prstClr val="black"/>
                </a:solidFill>
                <a:effectLst/>
                <a:uLnTx/>
                <a:uFillTx/>
                <a:latin typeface="Calibri" panose="020F0502020204030204"/>
                <a:ea typeface="+mn-ea"/>
                <a:cs typeface="+mn-cs"/>
              </a:rPr>
              <a:t>Engage with PIANZ/EPF</a:t>
            </a:r>
          </a:p>
        </p:txBody>
      </p:sp>
      <p:sp>
        <p:nvSpPr>
          <p:cNvPr id="16" name="TextBox 15"/>
          <p:cNvSpPr txBox="1"/>
          <p:nvPr/>
        </p:nvSpPr>
        <p:spPr>
          <a:xfrm>
            <a:off x="7395091" y="5167402"/>
            <a:ext cx="20619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Channels</a:t>
            </a:r>
            <a:r>
              <a:rPr kumimoji="0" lang="en-NZ" sz="1600" b="1" i="0" u="none" strike="noStrike" kern="1200" cap="none" spc="0" normalizeH="0" baseline="0" noProof="0" dirty="0">
                <a:ln>
                  <a:noFill/>
                </a:ln>
                <a:solidFill>
                  <a:srgbClr val="0070C0"/>
                </a:solidFill>
                <a:effectLst/>
                <a:uLnTx/>
                <a:uFillTx/>
                <a:latin typeface="Calibri" panose="020F0502020204030204"/>
                <a:ea typeface="+mn-ea"/>
                <a:cs typeface="+mn-cs"/>
              </a:rPr>
              <a:t>/Resources</a:t>
            </a:r>
          </a:p>
        </p:txBody>
      </p:sp>
      <p:sp>
        <p:nvSpPr>
          <p:cNvPr id="4" name="TextBox 3"/>
          <p:cNvSpPr txBox="1"/>
          <p:nvPr/>
        </p:nvSpPr>
        <p:spPr>
          <a:xfrm flipH="1">
            <a:off x="7395091" y="1725969"/>
            <a:ext cx="4223867" cy="3323987"/>
          </a:xfrm>
          <a:prstGeom prst="rect">
            <a:avLst/>
          </a:prstGeom>
          <a:noFill/>
          <a:ln w="38100">
            <a:solidFill>
              <a:schemeClr val="accent4"/>
            </a:solidFill>
          </a:ln>
        </p:spPr>
        <p:txBody>
          <a:bodyPr wrap="square" rtlCol="0">
            <a:spAutoFit/>
          </a:bodyPr>
          <a:lstStyle/>
          <a:p>
            <a:pPr marL="285750" lvl="0" indent="-285750">
              <a:buFont typeface="Arial" panose="020B0604020202020204" pitchFamily="34" charset="0"/>
              <a:buChar char="•"/>
              <a:defRPr/>
            </a:pPr>
            <a:r>
              <a:rPr lang="en-NZ" sz="1400" dirty="0">
                <a:solidFill>
                  <a:prstClr val="black"/>
                </a:solidFill>
              </a:rPr>
              <a:t>This regulation comes into effect on 9 May 2021.</a:t>
            </a:r>
          </a:p>
          <a:p>
            <a:pPr lvl="0">
              <a:defRPr/>
            </a:pPr>
            <a:endParaRPr lang="en-NZ" sz="1400" dirty="0">
              <a:solidFill>
                <a:prstClr val="black"/>
              </a:solidFill>
            </a:endParaRPr>
          </a:p>
          <a:p>
            <a:pPr marL="285750" indent="-285750">
              <a:buFont typeface="Arial" panose="020B0604020202020204" pitchFamily="34" charset="0"/>
              <a:buChar char="•"/>
              <a:defRPr/>
            </a:pPr>
            <a:r>
              <a:rPr lang="en-NZ" sz="1400" dirty="0">
                <a:solidFill>
                  <a:prstClr val="black"/>
                </a:solidFill>
              </a:rPr>
              <a:t>In these regulations, </a:t>
            </a:r>
            <a:r>
              <a:rPr lang="en-NZ" sz="1400" b="1" dirty="0">
                <a:solidFill>
                  <a:prstClr val="black"/>
                </a:solidFill>
              </a:rPr>
              <a:t>breeder chicken </a:t>
            </a:r>
            <a:r>
              <a:rPr lang="en-NZ" sz="1400" dirty="0">
                <a:solidFill>
                  <a:prstClr val="black"/>
                </a:solidFill>
              </a:rPr>
              <a:t>means an animal of the </a:t>
            </a:r>
            <a:r>
              <a:rPr lang="en-NZ" sz="1400" i="1" dirty="0">
                <a:solidFill>
                  <a:prstClr val="black"/>
                </a:solidFill>
              </a:rPr>
              <a:t>Gallus </a:t>
            </a:r>
            <a:r>
              <a:rPr lang="en-NZ" sz="1400" i="1" dirty="0" err="1">
                <a:solidFill>
                  <a:prstClr val="black"/>
                </a:solidFill>
              </a:rPr>
              <a:t>gallus</a:t>
            </a:r>
            <a:r>
              <a:rPr lang="en-NZ" sz="1400" i="1" dirty="0">
                <a:solidFill>
                  <a:prstClr val="black"/>
                </a:solidFill>
              </a:rPr>
              <a:t> </a:t>
            </a:r>
            <a:r>
              <a:rPr lang="en-NZ" sz="1400" i="1" dirty="0" err="1">
                <a:solidFill>
                  <a:prstClr val="black"/>
                </a:solidFill>
              </a:rPr>
              <a:t>domesticus</a:t>
            </a:r>
            <a:r>
              <a:rPr lang="en-NZ" sz="1400" i="1" dirty="0">
                <a:solidFill>
                  <a:prstClr val="black"/>
                </a:solidFill>
              </a:rPr>
              <a:t> </a:t>
            </a:r>
            <a:r>
              <a:rPr lang="en-NZ" sz="1400" dirty="0">
                <a:solidFill>
                  <a:prstClr val="black"/>
                </a:solidFill>
              </a:rPr>
              <a:t>whose offspring are breeding stock or laying or meat birds. </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In this regulation, </a:t>
            </a:r>
            <a:r>
              <a:rPr lang="en-NZ" sz="1400" b="1" dirty="0">
                <a:solidFill>
                  <a:prstClr val="black"/>
                </a:solidFill>
              </a:rPr>
              <a:t>partially amputate </a:t>
            </a:r>
            <a:r>
              <a:rPr lang="en-NZ" sz="1400" dirty="0">
                <a:solidFill>
                  <a:prstClr val="black"/>
                </a:solidFill>
              </a:rPr>
              <a:t>means to amputate the first toe joint (the nail bed and one phalange) at the end of a breeder chicken’s toe. </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More than one toe can be partially amputated, as long as it is only the first joint and the chicken is 3 days old or under. </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Both the owner and person amputating are liable. </a:t>
            </a:r>
          </a:p>
        </p:txBody>
      </p:sp>
      <p:sp>
        <p:nvSpPr>
          <p:cNvPr id="5" name="TextBox 4"/>
          <p:cNvSpPr txBox="1"/>
          <p:nvPr/>
        </p:nvSpPr>
        <p:spPr>
          <a:xfrm>
            <a:off x="7300144" y="1269969"/>
            <a:ext cx="1431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4472C4"/>
                </a:solidFill>
                <a:effectLst/>
                <a:uLnTx/>
                <a:uFillTx/>
                <a:latin typeface="Calibri" panose="020F0502020204030204"/>
                <a:ea typeface="+mn-ea"/>
                <a:cs typeface="+mn-cs"/>
              </a:rPr>
              <a:t>Back Pocket</a:t>
            </a:r>
          </a:p>
        </p:txBody>
      </p:sp>
      <p:sp>
        <p:nvSpPr>
          <p:cNvPr id="7" name="Footer Placeholder 6">
            <a:extLst>
              <a:ext uri="{FF2B5EF4-FFF2-40B4-BE49-F238E27FC236}">
                <a16:creationId xmlns:a16="http://schemas.microsoft.com/office/drawing/2014/main" id="{B62E2A60-533B-45EE-BDA8-EC4FED8FA126}"/>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308253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7840" y="1550143"/>
            <a:ext cx="6422761" cy="5219671"/>
          </a:xfrm>
          <a:ln w="38100">
            <a:solidFill>
              <a:srgbClr val="92D050"/>
            </a:solidFill>
          </a:ln>
        </p:spPr>
        <p:txBody>
          <a:bodyPr anchor="ctr">
            <a:noAutofit/>
          </a:bodyPr>
          <a:lstStyle/>
          <a:p>
            <a:pPr marL="342900" indent="-342900" algn="l">
              <a:buFont typeface="Arial" panose="020B0604020202020204" pitchFamily="34" charset="0"/>
              <a:buChar char="•"/>
            </a:pPr>
            <a:endParaRPr lang="en-NZ" sz="2000" dirty="0"/>
          </a:p>
          <a:p>
            <a:pPr algn="l"/>
            <a:endParaRPr lang="en-NZ" sz="1800" dirty="0"/>
          </a:p>
          <a:p>
            <a:pPr algn="l"/>
            <a:endParaRPr lang="en-NZ" sz="1600" dirty="0"/>
          </a:p>
          <a:p>
            <a:pPr algn="l"/>
            <a:r>
              <a:rPr lang="en-NZ" sz="1400" dirty="0"/>
              <a:t>Beak tipping is done in commercial poultry hatcheries to reduce the risk of injuries from feather pecking, and prevent outbreaks of cannibalism. </a:t>
            </a:r>
            <a:r>
              <a:rPr lang="en-NZ" sz="1400" dirty="0">
                <a:solidFill>
                  <a:prstClr val="black"/>
                </a:solidFill>
              </a:rPr>
              <a:t>Recommended best practice is to use alternative strategies to minimise the need for beak tipping e.g. use and availability of different foraging resources. </a:t>
            </a:r>
            <a:endParaRPr lang="en-NZ" sz="1400" dirty="0"/>
          </a:p>
          <a:p>
            <a:pPr algn="l"/>
            <a:r>
              <a:rPr lang="en-NZ" sz="1400" dirty="0"/>
              <a:t>If you are carrying out beak tipping on layer hen chicks: </a:t>
            </a:r>
          </a:p>
          <a:p>
            <a:pPr marL="285750" indent="-285750" algn="l">
              <a:buFont typeface="Arial" panose="020B0604020202020204" pitchFamily="34" charset="0"/>
              <a:buChar char="•"/>
            </a:pPr>
            <a:r>
              <a:rPr lang="en-NZ" sz="1400" dirty="0"/>
              <a:t>You must be competent to undertake this procedure and use an infrared beam.</a:t>
            </a:r>
          </a:p>
          <a:p>
            <a:pPr marL="285750" indent="-285750" algn="l">
              <a:buFont typeface="Arial" panose="020B0604020202020204" pitchFamily="34" charset="0"/>
              <a:buChar char="•"/>
            </a:pPr>
            <a:r>
              <a:rPr lang="en-NZ" sz="1400" dirty="0"/>
              <a:t>The chick must be 3 days of age or under.  </a:t>
            </a:r>
          </a:p>
          <a:p>
            <a:pPr marL="285750" indent="-285750" algn="l">
              <a:buFont typeface="Arial" panose="020B0604020202020204" pitchFamily="34" charset="0"/>
              <a:buChar char="•"/>
            </a:pPr>
            <a:r>
              <a:rPr lang="en-NZ" sz="1400" dirty="0"/>
              <a:t>No more than one quarter of the upper and lower beak can be removed. The upper and lower beak must be trimmed to the same length. In chicks that are 3 days old or younger, this means no more than 2mm from the tip of the beak. </a:t>
            </a:r>
          </a:p>
          <a:p>
            <a:pPr algn="l"/>
            <a:r>
              <a:rPr lang="en-NZ" sz="1400" dirty="0"/>
              <a:t>If you beak tip a layer hen over 3 days old, you can be fined $500, or $1500 for the business. Alternatively, you could face court proceedings for serious offending, such as when multiple chickens are involved.  </a:t>
            </a:r>
          </a:p>
          <a:p>
            <a:pPr algn="l"/>
            <a:r>
              <a:rPr lang="en-NZ" sz="1400" dirty="0"/>
              <a:t>If you don’t use an infrared beam, or you remove too much beak, you could face a criminal conviction and fine of up to $3,000 for an individual, or $15,000 for the business. </a:t>
            </a:r>
          </a:p>
          <a:p>
            <a:pPr algn="l"/>
            <a:r>
              <a:rPr lang="en-NZ" sz="1400" dirty="0"/>
              <a:t>Beak tipping of individual layer hens over 3 days of age can be done under veterinary approval, if it is necessary to help control an outbreak of cannibalism during the laying period. A hot blade may be used in this instance, if it is in accordance with the veterinary approval and an infrared beam is not available. </a:t>
            </a:r>
          </a:p>
          <a:p>
            <a:pPr algn="l"/>
            <a:endParaRPr lang="en-NZ" sz="1600" dirty="0"/>
          </a:p>
          <a:p>
            <a:pPr marL="285750" indent="-285750" algn="l">
              <a:spcBef>
                <a:spcPts val="0"/>
              </a:spcBef>
              <a:buFont typeface="Arial" panose="020B0604020202020204" pitchFamily="34" charset="0"/>
              <a:buChar char="•"/>
            </a:pPr>
            <a:endParaRPr lang="en-NZ" sz="1800" dirty="0"/>
          </a:p>
          <a:p>
            <a:pPr algn="l">
              <a:spcBef>
                <a:spcPts val="0"/>
              </a:spcBef>
            </a:pPr>
            <a:endParaRPr lang="en-NZ" sz="1800" dirty="0"/>
          </a:p>
          <a:p>
            <a:pPr algn="l">
              <a:spcBef>
                <a:spcPts val="0"/>
              </a:spcBef>
            </a:pPr>
            <a:endParaRPr lang="en-NZ" sz="1800" dirty="0"/>
          </a:p>
          <a:p>
            <a:pPr algn="l">
              <a:spcBef>
                <a:spcPts val="0"/>
              </a:spcBef>
            </a:pPr>
            <a:endParaRPr lang="en-NZ" sz="1800" dirty="0"/>
          </a:p>
        </p:txBody>
      </p:sp>
      <p:sp>
        <p:nvSpPr>
          <p:cNvPr id="6" name="Title 1"/>
          <p:cNvSpPr txBox="1">
            <a:spLocks/>
          </p:cNvSpPr>
          <p:nvPr/>
        </p:nvSpPr>
        <p:spPr>
          <a:xfrm>
            <a:off x="346753" y="0"/>
            <a:ext cx="5399706" cy="6724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l"/>
            <a:r>
              <a:rPr lang="en-US" sz="3200" b="1" dirty="0"/>
              <a:t>56B Beak tipping layer hens</a:t>
            </a:r>
          </a:p>
        </p:txBody>
      </p:sp>
      <p:sp>
        <p:nvSpPr>
          <p:cNvPr id="8" name="TextBox 7"/>
          <p:cNvSpPr txBox="1"/>
          <p:nvPr/>
        </p:nvSpPr>
        <p:spPr>
          <a:xfrm>
            <a:off x="351976" y="672411"/>
            <a:ext cx="218593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Audience</a:t>
            </a:r>
            <a:endParaRPr kumimoji="0" lang="en-NZ" sz="1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Commercial chicken hatcheries</a:t>
            </a:r>
          </a:p>
        </p:txBody>
      </p:sp>
      <p:sp>
        <p:nvSpPr>
          <p:cNvPr id="2" name="TextBox 1"/>
          <p:cNvSpPr txBox="1"/>
          <p:nvPr/>
        </p:nvSpPr>
        <p:spPr>
          <a:xfrm>
            <a:off x="346753" y="1180811"/>
            <a:ext cx="16046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Message</a:t>
            </a:r>
            <a:endParaRPr kumimoji="0" lang="en-NZ" sz="16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5" name="Subtitle 2"/>
          <p:cNvSpPr txBox="1">
            <a:spLocks/>
          </p:cNvSpPr>
          <p:nvPr/>
        </p:nvSpPr>
        <p:spPr>
          <a:xfrm>
            <a:off x="9911562" y="613204"/>
            <a:ext cx="1794355" cy="672411"/>
          </a:xfrm>
          <a:prstGeom prst="rect">
            <a:avLst/>
          </a:prstGeom>
          <a:ln w="38100">
            <a:solidFill>
              <a:srgbClr val="92D050"/>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NZ" sz="1200" dirty="0">
                <a:solidFill>
                  <a:prstClr val="black"/>
                </a:solidFill>
              </a:rPr>
              <a:t>MPI webpage &amp; Ask Reg tool</a:t>
            </a:r>
          </a:p>
          <a:p>
            <a:pPr marL="285750" lvl="0" indent="-285750" algn="l">
              <a:buFont typeface="Arial" panose="020B0604020202020204" pitchFamily="34" charset="0"/>
              <a:buChar char="•"/>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Engage with </a:t>
            </a:r>
            <a:r>
              <a:rPr lang="en-NZ" sz="1200" dirty="0">
                <a:solidFill>
                  <a:prstClr val="black"/>
                </a:solidFill>
                <a:latin typeface="Calibri" panose="020F0502020204030204"/>
              </a:rPr>
              <a:t>EPF</a:t>
            </a:r>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9829963" y="241743"/>
            <a:ext cx="16629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rPr>
              <a:t>Channels</a:t>
            </a:r>
            <a:r>
              <a:rPr kumimoji="0" lang="en-NZ" sz="1200" b="1" i="0" u="none" strike="noStrike" kern="1200" cap="none" spc="0" normalizeH="0" baseline="0" noProof="0" dirty="0">
                <a:ln>
                  <a:noFill/>
                </a:ln>
                <a:solidFill>
                  <a:srgbClr val="0070C0"/>
                </a:solidFill>
                <a:effectLst/>
                <a:uLnTx/>
                <a:uFillTx/>
                <a:latin typeface="Calibri" panose="020F0502020204030204"/>
                <a:ea typeface="+mn-ea"/>
                <a:cs typeface="+mn-cs"/>
              </a:rPr>
              <a:t>/Resources</a:t>
            </a:r>
          </a:p>
        </p:txBody>
      </p:sp>
      <p:sp>
        <p:nvSpPr>
          <p:cNvPr id="4" name="TextBox 3"/>
          <p:cNvSpPr txBox="1"/>
          <p:nvPr/>
        </p:nvSpPr>
        <p:spPr>
          <a:xfrm flipH="1">
            <a:off x="7004806" y="1503187"/>
            <a:ext cx="5041784" cy="4370427"/>
          </a:xfrm>
          <a:prstGeom prst="rect">
            <a:avLst/>
          </a:prstGeom>
          <a:noFill/>
          <a:ln w="38100">
            <a:solidFill>
              <a:schemeClr val="accent4"/>
            </a:solidFill>
          </a:ln>
        </p:spPr>
        <p:txBody>
          <a:bodyPr wrap="square" rtlCol="0">
            <a:spAutoFit/>
          </a:bodyPr>
          <a:lstStyle/>
          <a:p>
            <a:pPr marL="285750" lvl="0" indent="-285750">
              <a:buFont typeface="Arial" panose="020B0604020202020204" pitchFamily="34" charset="0"/>
              <a:buChar char="•"/>
              <a:defRPr/>
            </a:pPr>
            <a:r>
              <a:rPr lang="en-NZ" sz="1200" dirty="0">
                <a:solidFill>
                  <a:prstClr val="black"/>
                </a:solidFill>
              </a:rPr>
              <a:t>This regulation comes into effect on 9 May 2021.</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b="1" dirty="0">
                <a:solidFill>
                  <a:prstClr val="black"/>
                </a:solidFill>
              </a:rPr>
              <a:t>Beak tipping </a:t>
            </a:r>
            <a:r>
              <a:rPr lang="en-NZ" sz="1200" dirty="0">
                <a:solidFill>
                  <a:prstClr val="black"/>
                </a:solidFill>
              </a:rPr>
              <a:t>(or beak trimming) is the removal of the upper and lower tips of the beak (max. 25%).</a:t>
            </a:r>
          </a:p>
          <a:p>
            <a:pPr marL="285750" lvl="0" indent="-285750">
              <a:buFont typeface="Arial" panose="020B0604020202020204" pitchFamily="34" charset="0"/>
              <a:buChar char="•"/>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In these regulations, </a:t>
            </a:r>
            <a:r>
              <a:rPr lang="en-NZ" sz="1200" b="1" dirty="0">
                <a:solidFill>
                  <a:prstClr val="black"/>
                </a:solidFill>
              </a:rPr>
              <a:t>layer hen </a:t>
            </a:r>
            <a:r>
              <a:rPr lang="en-NZ" sz="1200" dirty="0">
                <a:solidFill>
                  <a:prstClr val="black"/>
                </a:solidFill>
              </a:rPr>
              <a:t>means a female chicken of the </a:t>
            </a:r>
            <a:r>
              <a:rPr lang="en-NZ" sz="1200" i="1" dirty="0">
                <a:solidFill>
                  <a:prstClr val="black"/>
                </a:solidFill>
              </a:rPr>
              <a:t>Gallus </a:t>
            </a:r>
            <a:r>
              <a:rPr lang="en-NZ" sz="1200" i="1" dirty="0" err="1">
                <a:solidFill>
                  <a:prstClr val="black"/>
                </a:solidFill>
              </a:rPr>
              <a:t>gallus</a:t>
            </a:r>
            <a:r>
              <a:rPr lang="en-NZ" sz="1200" i="1" dirty="0">
                <a:solidFill>
                  <a:prstClr val="black"/>
                </a:solidFill>
              </a:rPr>
              <a:t> </a:t>
            </a:r>
            <a:r>
              <a:rPr lang="en-NZ" sz="1200" i="1" dirty="0" err="1">
                <a:solidFill>
                  <a:prstClr val="black"/>
                </a:solidFill>
              </a:rPr>
              <a:t>domesticus</a:t>
            </a:r>
            <a:r>
              <a:rPr lang="en-NZ" sz="1200" i="1" dirty="0">
                <a:solidFill>
                  <a:prstClr val="black"/>
                </a:solidFill>
              </a:rPr>
              <a:t> </a:t>
            </a:r>
            <a:r>
              <a:rPr lang="en-NZ" sz="1200" dirty="0">
                <a:solidFill>
                  <a:prstClr val="black"/>
                </a:solidFill>
              </a:rPr>
              <a:t>species (of any age) kept primary for laying eggs.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Infrared beam beak treatment (IRBT) is the standard practice for commercial hatcheries in New Zealand. It is carried out on day old chicks, and its precision and accuracy minimises welfare issues for the hens.</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Both the beak tipper and owner/person in charge are liable if a layer hen over 3 days old is beak tipped. The infringement fee (fine) is $500 per animal. If the infringement is challenged in court, the judge can give a penalty up to $1,500 (for both individuals and body corporates).</a:t>
            </a:r>
          </a:p>
          <a:p>
            <a:pPr marL="285750" lvl="0" indent="-285750">
              <a:buFont typeface="Arial" panose="020B0604020202020204" pitchFamily="34" charset="0"/>
              <a:buChar char="•"/>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If offending is more serious, (e.g. repetitive or applies to multiple chickens), MPI can file a charging document with the Courts and seek a penalty of up to $7,500 for a body corporate.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Both the beak tipper and owner/person in charge are liable if an infrared beam is not used, or too much beak is removed</a:t>
            </a:r>
            <a:r>
              <a:rPr lang="en-NZ" sz="1400" dirty="0">
                <a:solidFill>
                  <a:prstClr val="black"/>
                </a:solidFill>
              </a:rPr>
              <a:t>. </a:t>
            </a:r>
          </a:p>
        </p:txBody>
      </p:sp>
      <p:sp>
        <p:nvSpPr>
          <p:cNvPr id="5" name="TextBox 4"/>
          <p:cNvSpPr txBox="1"/>
          <p:nvPr/>
        </p:nvSpPr>
        <p:spPr>
          <a:xfrm>
            <a:off x="7004806" y="1138333"/>
            <a:ext cx="1431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4472C4"/>
                </a:solidFill>
                <a:effectLst/>
                <a:uLnTx/>
                <a:uFillTx/>
                <a:latin typeface="Calibri" panose="020F0502020204030204"/>
                <a:ea typeface="+mn-ea"/>
                <a:cs typeface="+mn-cs"/>
              </a:rPr>
              <a:t>Back Pocket</a:t>
            </a:r>
          </a:p>
        </p:txBody>
      </p:sp>
      <p:sp>
        <p:nvSpPr>
          <p:cNvPr id="7" name="Footer Placeholder 6">
            <a:extLst>
              <a:ext uri="{FF2B5EF4-FFF2-40B4-BE49-F238E27FC236}">
                <a16:creationId xmlns:a16="http://schemas.microsoft.com/office/drawing/2014/main" id="{8B0E4219-EFCA-435B-B945-A718F38AB13B}"/>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235240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7840" y="1661553"/>
            <a:ext cx="6422761" cy="5108261"/>
          </a:xfrm>
          <a:ln w="38100">
            <a:solidFill>
              <a:srgbClr val="92D050"/>
            </a:solidFill>
          </a:ln>
        </p:spPr>
        <p:txBody>
          <a:bodyPr anchor="ctr">
            <a:noAutofit/>
          </a:bodyPr>
          <a:lstStyle/>
          <a:p>
            <a:pPr marL="342900" indent="-342900" algn="l">
              <a:buFont typeface="Arial" panose="020B0604020202020204" pitchFamily="34" charset="0"/>
              <a:buChar char="•"/>
            </a:pPr>
            <a:endParaRPr lang="en-NZ" sz="2000" dirty="0"/>
          </a:p>
          <a:p>
            <a:pPr algn="l"/>
            <a:r>
              <a:rPr lang="en-NZ" sz="1400" dirty="0"/>
              <a:t>Beak tipping is done in commercial poultry hatcheries, to reduce the risk of injuries from feather pecking, and prevent outbreaks of cannibalism. Recommended best practice is to use alternative strategies to minimise the need for beak tipping e.g. use and availability of different foraging resources. </a:t>
            </a:r>
          </a:p>
          <a:p>
            <a:pPr algn="l"/>
            <a:r>
              <a:rPr lang="en-NZ" sz="1400" dirty="0"/>
              <a:t>If you are carrying out this procedure on breeder chickens or breeder turkeys: </a:t>
            </a:r>
          </a:p>
          <a:p>
            <a:pPr marL="285750" indent="-285750" algn="l">
              <a:buFont typeface="Arial" panose="020B0604020202020204" pitchFamily="34" charset="0"/>
              <a:buChar char="•"/>
            </a:pPr>
            <a:r>
              <a:rPr lang="en-NZ" sz="1400" dirty="0"/>
              <a:t>You must be competent and use an infrared beam, or hot blade.</a:t>
            </a:r>
          </a:p>
          <a:p>
            <a:pPr marL="285750" indent="-285750" algn="l">
              <a:buFont typeface="Arial" panose="020B0604020202020204" pitchFamily="34" charset="0"/>
              <a:buChar char="•"/>
            </a:pPr>
            <a:r>
              <a:rPr lang="en-NZ" sz="1400" dirty="0"/>
              <a:t>The chick must be 6 days of age or under.  </a:t>
            </a:r>
          </a:p>
          <a:p>
            <a:pPr marL="285750" indent="-285750" algn="l">
              <a:buFont typeface="Arial" panose="020B0604020202020204" pitchFamily="34" charset="0"/>
              <a:buChar char="•"/>
            </a:pPr>
            <a:r>
              <a:rPr lang="en-NZ" sz="1400" dirty="0"/>
              <a:t>No more than one quarter of the upper and lower beak can be removed. The upper and lower beak must be trimmed to the same length. </a:t>
            </a:r>
          </a:p>
          <a:p>
            <a:pPr algn="l"/>
            <a:r>
              <a:rPr lang="en-NZ" sz="1400" dirty="0"/>
              <a:t>If you beak tip a breeder chicken or breeder turkey over 6 days old, you can be fined $500, or $1500 for the business. Alternatively, you could face court proceedings for serious offending, such as when multiple animals are involved.  </a:t>
            </a:r>
          </a:p>
          <a:p>
            <a:pPr algn="l"/>
            <a:r>
              <a:rPr lang="en-NZ" sz="1400" dirty="0"/>
              <a:t>If you don’t use an infrared beam, or hot blade, or you remove too much beak, you could face a criminal conviction and fine of up to $3,000 for an individual, or $15,000 for the business. </a:t>
            </a:r>
          </a:p>
          <a:p>
            <a:pPr algn="l"/>
            <a:r>
              <a:rPr lang="en-NZ" sz="1400" dirty="0"/>
              <a:t>Beak tipping of individual breeder chickens or breeder turkeys over 6 days of age can be done under veterinary approval, if it is necessary to help control an outbreak of cannibalism during the laying period. </a:t>
            </a:r>
            <a:endParaRPr lang="en-NZ" sz="1800" dirty="0"/>
          </a:p>
          <a:p>
            <a:pPr algn="l">
              <a:spcBef>
                <a:spcPts val="0"/>
              </a:spcBef>
            </a:pPr>
            <a:endParaRPr lang="en-NZ" sz="1800" dirty="0"/>
          </a:p>
          <a:p>
            <a:pPr algn="l">
              <a:spcBef>
                <a:spcPts val="0"/>
              </a:spcBef>
            </a:pPr>
            <a:endParaRPr lang="en-NZ" sz="1800" dirty="0"/>
          </a:p>
        </p:txBody>
      </p:sp>
      <p:sp>
        <p:nvSpPr>
          <p:cNvPr id="6" name="Title 1"/>
          <p:cNvSpPr txBox="1">
            <a:spLocks/>
          </p:cNvSpPr>
          <p:nvPr/>
        </p:nvSpPr>
        <p:spPr>
          <a:xfrm>
            <a:off x="346753" y="110623"/>
            <a:ext cx="4857220" cy="6724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l"/>
            <a:r>
              <a:rPr lang="en-US" sz="2400" b="1" dirty="0"/>
              <a:t>56C Beak tipping breeder chickens and breeder turkeys</a:t>
            </a:r>
          </a:p>
        </p:txBody>
      </p:sp>
      <p:sp>
        <p:nvSpPr>
          <p:cNvPr id="8" name="TextBox 7"/>
          <p:cNvSpPr txBox="1"/>
          <p:nvPr/>
        </p:nvSpPr>
        <p:spPr>
          <a:xfrm>
            <a:off x="346752" y="783034"/>
            <a:ext cx="440980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Audience</a:t>
            </a:r>
            <a:endParaRPr kumimoji="0" lang="en-NZ" sz="1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Commercial chicken and turkey hatcheries, transitional facilities, </a:t>
            </a:r>
          </a:p>
        </p:txBody>
      </p:sp>
      <p:sp>
        <p:nvSpPr>
          <p:cNvPr id="2" name="TextBox 1"/>
          <p:cNvSpPr txBox="1"/>
          <p:nvPr/>
        </p:nvSpPr>
        <p:spPr>
          <a:xfrm>
            <a:off x="346753" y="1292221"/>
            <a:ext cx="16046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Message</a:t>
            </a:r>
            <a:endParaRPr kumimoji="0" lang="en-NZ" sz="16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5" name="Subtitle 2"/>
          <p:cNvSpPr txBox="1">
            <a:spLocks/>
          </p:cNvSpPr>
          <p:nvPr/>
        </p:nvSpPr>
        <p:spPr>
          <a:xfrm>
            <a:off x="4893986" y="830776"/>
            <a:ext cx="1956616" cy="672411"/>
          </a:xfrm>
          <a:prstGeom prst="rect">
            <a:avLst/>
          </a:prstGeom>
          <a:ln w="38100">
            <a:solidFill>
              <a:srgbClr val="92D050"/>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NZ" sz="1200" dirty="0">
                <a:solidFill>
                  <a:prstClr val="black"/>
                </a:solidFill>
              </a:rPr>
              <a:t>MPI webpage &amp; Ask Reg tool</a:t>
            </a:r>
          </a:p>
          <a:p>
            <a:pPr marL="285750" lvl="0" indent="-285750" algn="l">
              <a:buFont typeface="Arial" panose="020B0604020202020204" pitchFamily="34" charset="0"/>
              <a:buChar char="•"/>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Engage with </a:t>
            </a:r>
            <a:r>
              <a:rPr lang="en-NZ" sz="1200" dirty="0">
                <a:solidFill>
                  <a:prstClr val="black"/>
                </a:solidFill>
                <a:latin typeface="Calibri" panose="020F0502020204030204"/>
              </a:rPr>
              <a:t>EPF/PIANZ</a:t>
            </a:r>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4817107" y="518521"/>
            <a:ext cx="16629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rPr>
              <a:t>Channels</a:t>
            </a:r>
            <a:r>
              <a:rPr kumimoji="0" lang="en-NZ" sz="1200" b="1" i="0" u="none" strike="noStrike" kern="1200" cap="none" spc="0" normalizeH="0" baseline="0" noProof="0" dirty="0">
                <a:ln>
                  <a:noFill/>
                </a:ln>
                <a:solidFill>
                  <a:srgbClr val="0070C0"/>
                </a:solidFill>
                <a:effectLst/>
                <a:uLnTx/>
                <a:uFillTx/>
                <a:latin typeface="Calibri" panose="020F0502020204030204"/>
                <a:ea typeface="+mn-ea"/>
                <a:cs typeface="+mn-cs"/>
              </a:rPr>
              <a:t>/Resources</a:t>
            </a:r>
          </a:p>
        </p:txBody>
      </p:sp>
      <p:sp>
        <p:nvSpPr>
          <p:cNvPr id="4" name="TextBox 3"/>
          <p:cNvSpPr txBox="1"/>
          <p:nvPr/>
        </p:nvSpPr>
        <p:spPr>
          <a:xfrm flipH="1">
            <a:off x="6988029" y="737184"/>
            <a:ext cx="5041784" cy="5262979"/>
          </a:xfrm>
          <a:prstGeom prst="rect">
            <a:avLst/>
          </a:prstGeom>
          <a:noFill/>
          <a:ln w="38100">
            <a:solidFill>
              <a:schemeClr val="accent4"/>
            </a:solidFill>
          </a:ln>
        </p:spPr>
        <p:txBody>
          <a:bodyPr wrap="square" rtlCol="0">
            <a:spAutoFit/>
          </a:bodyPr>
          <a:lstStyle/>
          <a:p>
            <a:pPr marL="285750" lvl="0" indent="-285750">
              <a:buFont typeface="Arial" panose="020B0604020202020204" pitchFamily="34" charset="0"/>
              <a:buChar char="•"/>
              <a:defRPr/>
            </a:pPr>
            <a:r>
              <a:rPr lang="en-NZ" sz="1200" dirty="0">
                <a:solidFill>
                  <a:prstClr val="black"/>
                </a:solidFill>
              </a:rPr>
              <a:t>This regulation comes into effect on 9 May 2021.</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b="1" dirty="0">
                <a:solidFill>
                  <a:prstClr val="black"/>
                </a:solidFill>
              </a:rPr>
              <a:t>Beak tipping </a:t>
            </a:r>
            <a:r>
              <a:rPr lang="en-NZ" sz="1200" dirty="0">
                <a:solidFill>
                  <a:prstClr val="black"/>
                </a:solidFill>
              </a:rPr>
              <a:t>(or beak trimming) is the removal of the upper and lower tips of the beak (max. 25%).</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In these regulations, </a:t>
            </a:r>
            <a:r>
              <a:rPr lang="en-NZ" sz="1200" b="1" dirty="0">
                <a:solidFill>
                  <a:prstClr val="black"/>
                </a:solidFill>
              </a:rPr>
              <a:t>breeder chicken or turkey </a:t>
            </a:r>
            <a:r>
              <a:rPr lang="en-NZ" sz="1200" dirty="0">
                <a:solidFill>
                  <a:prstClr val="black"/>
                </a:solidFill>
              </a:rPr>
              <a:t>means an animals of the </a:t>
            </a:r>
            <a:r>
              <a:rPr lang="en-NZ" sz="1200" i="1" dirty="0">
                <a:solidFill>
                  <a:prstClr val="black"/>
                </a:solidFill>
              </a:rPr>
              <a:t>Gallus </a:t>
            </a:r>
            <a:r>
              <a:rPr lang="en-NZ" sz="1200" i="1" dirty="0" err="1">
                <a:solidFill>
                  <a:prstClr val="black"/>
                </a:solidFill>
              </a:rPr>
              <a:t>gallus</a:t>
            </a:r>
            <a:r>
              <a:rPr lang="en-NZ" sz="1200" i="1" dirty="0">
                <a:solidFill>
                  <a:prstClr val="black"/>
                </a:solidFill>
              </a:rPr>
              <a:t> </a:t>
            </a:r>
            <a:r>
              <a:rPr lang="en-NZ" sz="1200" i="1" dirty="0" err="1">
                <a:solidFill>
                  <a:prstClr val="black"/>
                </a:solidFill>
              </a:rPr>
              <a:t>domesticus</a:t>
            </a:r>
            <a:r>
              <a:rPr lang="en-NZ" sz="1200" i="1" dirty="0">
                <a:solidFill>
                  <a:prstClr val="black"/>
                </a:solidFill>
              </a:rPr>
              <a:t> </a:t>
            </a:r>
            <a:r>
              <a:rPr lang="en-NZ" sz="1200" dirty="0">
                <a:solidFill>
                  <a:prstClr val="black"/>
                </a:solidFill>
              </a:rPr>
              <a:t>or </a:t>
            </a:r>
            <a:r>
              <a:rPr lang="en-NZ" sz="1200" i="1" dirty="0">
                <a:solidFill>
                  <a:prstClr val="black"/>
                </a:solidFill>
              </a:rPr>
              <a:t>Meleagris </a:t>
            </a:r>
            <a:r>
              <a:rPr lang="en-NZ" sz="1200" i="1" dirty="0" err="1">
                <a:solidFill>
                  <a:prstClr val="black"/>
                </a:solidFill>
              </a:rPr>
              <a:t>gallopavo</a:t>
            </a:r>
            <a:r>
              <a:rPr lang="en-NZ" sz="1200" i="1" dirty="0">
                <a:solidFill>
                  <a:prstClr val="black"/>
                </a:solidFill>
              </a:rPr>
              <a:t> species </a:t>
            </a:r>
            <a:r>
              <a:rPr lang="en-NZ" sz="1200" dirty="0">
                <a:solidFill>
                  <a:prstClr val="black"/>
                </a:solidFill>
              </a:rPr>
              <a:t>whose offspring are breeding stock or laying or meat birds. </a:t>
            </a:r>
          </a:p>
          <a:p>
            <a:pPr marL="285750" lvl="0" indent="-285750">
              <a:buFont typeface="Arial" panose="020B0604020202020204" pitchFamily="34" charset="0"/>
              <a:buChar char="•"/>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It is recommended that breeder chickens and turkeys should be tipped within 3 days of age using an infrared beam. </a:t>
            </a:r>
          </a:p>
          <a:p>
            <a:pPr marL="285750" lvl="0" indent="-285750">
              <a:buFont typeface="Arial" panose="020B0604020202020204" pitchFamily="34" charset="0"/>
              <a:buChar char="•"/>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If a breeder chicken or turkey is hatched in a transitional facility that doesn’t have an infrared beam machine and cannot be tipped within 3 days of age, it may be tipped at up to 6 days of age using an infrared beam or a machine with an electronically heated blade.</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Both the beak tipper and owner/person in charge are liable if a breeder chicken or turkey over 6 days old is beak tipped. The infringement fee (fine) is $500 per animal up to a maximum of $1,500 (applies to individuals and body corporates). If offending is more serious, (e.g. repetitive or applies to multiple animals), MPI can file a charging document with the Courts and seek a penalty of up to $7,500 for a body corporate.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Both the beak tipper and owner/person in charge are liable if an infrared beam or hot blade is not used, or too much beak is removed. </a:t>
            </a:r>
          </a:p>
        </p:txBody>
      </p:sp>
      <p:sp>
        <p:nvSpPr>
          <p:cNvPr id="5" name="TextBox 4"/>
          <p:cNvSpPr txBox="1"/>
          <p:nvPr/>
        </p:nvSpPr>
        <p:spPr>
          <a:xfrm>
            <a:off x="7071919" y="324724"/>
            <a:ext cx="1431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4472C4"/>
                </a:solidFill>
                <a:effectLst/>
                <a:uLnTx/>
                <a:uFillTx/>
                <a:latin typeface="Calibri" panose="020F0502020204030204"/>
                <a:ea typeface="+mn-ea"/>
                <a:cs typeface="+mn-cs"/>
              </a:rPr>
              <a:t>Back Pocket</a:t>
            </a:r>
          </a:p>
        </p:txBody>
      </p:sp>
      <p:sp>
        <p:nvSpPr>
          <p:cNvPr id="7" name="Footer Placeholder 6">
            <a:extLst>
              <a:ext uri="{FF2B5EF4-FFF2-40B4-BE49-F238E27FC236}">
                <a16:creationId xmlns:a16="http://schemas.microsoft.com/office/drawing/2014/main" id="{C966B28E-4A9A-4CA6-8129-C7F380130116}"/>
              </a:ext>
            </a:extLst>
          </p:cNvPr>
          <p:cNvSpPr>
            <a:spLocks noGrp="1"/>
          </p:cNvSpPr>
          <p:nvPr>
            <p:ph type="ftr" sz="quarter" idx="11"/>
          </p:nvPr>
        </p:nvSpPr>
        <p:spPr/>
        <p:txBody>
          <a:bodyPr/>
          <a:lstStyle/>
          <a:p>
            <a:r>
              <a:rPr lang="en-NZ"/>
              <a:t>FINAL AS AT 14 APRIL 2021</a:t>
            </a:r>
            <a:endParaRPr lang="en-US" dirty="0"/>
          </a:p>
        </p:txBody>
      </p:sp>
    </p:spTree>
    <p:extLst>
      <p:ext uri="{BB962C8B-B14F-4D97-AF65-F5344CB8AC3E}">
        <p14:creationId xmlns:p14="http://schemas.microsoft.com/office/powerpoint/2010/main" val="968223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9880" y="2172749"/>
            <a:ext cx="5549918" cy="4328719"/>
          </a:xfrm>
          <a:ln w="38100">
            <a:solidFill>
              <a:srgbClr val="92D050"/>
            </a:solidFill>
          </a:ln>
        </p:spPr>
        <p:txBody>
          <a:bodyPr anchor="ctr">
            <a:noAutofit/>
          </a:bodyPr>
          <a:lstStyle/>
          <a:p>
            <a:pPr algn="l"/>
            <a:endParaRPr lang="en-NZ" sz="1800" dirty="0"/>
          </a:p>
          <a:p>
            <a:pPr marL="285750" indent="-285750" algn="l">
              <a:buFont typeface="Arial" panose="020B0604020202020204" pitchFamily="34" charset="0"/>
              <a:buChar char="•"/>
            </a:pPr>
            <a:endParaRPr lang="en-NZ" sz="1800" dirty="0"/>
          </a:p>
          <a:p>
            <a:pPr marL="285750" indent="-285750" algn="l">
              <a:buFont typeface="Arial" panose="020B0604020202020204" pitchFamily="34" charset="0"/>
              <a:buChar char="•"/>
            </a:pPr>
            <a:r>
              <a:rPr lang="en-NZ" sz="1800" dirty="0"/>
              <a:t>In the commercial poultry breeding industry, the spurs of male breeder chickens are removed to minimise injuries to female breeder chickens. This must be done by someone who is competent to undertake the procedure, using the right equipment. </a:t>
            </a:r>
          </a:p>
          <a:p>
            <a:pPr algn="l"/>
            <a:endParaRPr lang="en-NZ" sz="1800" dirty="0"/>
          </a:p>
          <a:p>
            <a:pPr marL="285750" indent="-285750" algn="l">
              <a:buFont typeface="Arial" panose="020B0604020202020204" pitchFamily="34" charset="0"/>
              <a:buChar char="•"/>
            </a:pPr>
            <a:r>
              <a:rPr lang="en-NZ" sz="1800" dirty="0"/>
              <a:t>Spur bud removal must only be carried out on breeder chickens that are 3 days old or under. Otherwise you could face a criminal conviction and fine of up to $3,000, or $15,000 for the business. </a:t>
            </a:r>
          </a:p>
          <a:p>
            <a:pPr algn="l"/>
            <a:endParaRPr lang="en-NZ" sz="1800" dirty="0"/>
          </a:p>
          <a:p>
            <a:pPr marL="285750" indent="-285750" algn="l">
              <a:buFont typeface="Arial" panose="020B0604020202020204" pitchFamily="34" charset="0"/>
              <a:buChar char="•"/>
            </a:pPr>
            <a:r>
              <a:rPr lang="en-NZ" sz="1800" dirty="0"/>
              <a:t>Removal or shortening of the keratin sheath, or removal of the nail of the spur, can be done by a competent person on breeder chickens of any age. </a:t>
            </a:r>
          </a:p>
          <a:p>
            <a:pPr algn="l">
              <a:spcBef>
                <a:spcPts val="0"/>
              </a:spcBef>
            </a:pPr>
            <a:endParaRPr lang="en-NZ" sz="1800" dirty="0"/>
          </a:p>
          <a:p>
            <a:pPr algn="l">
              <a:spcBef>
                <a:spcPts val="0"/>
              </a:spcBef>
            </a:pPr>
            <a:endParaRPr lang="en-NZ" sz="1800" dirty="0"/>
          </a:p>
          <a:p>
            <a:pPr algn="l">
              <a:spcBef>
                <a:spcPts val="0"/>
              </a:spcBef>
            </a:pPr>
            <a:endParaRPr lang="en-NZ" sz="1800" dirty="0"/>
          </a:p>
          <a:p>
            <a:pPr algn="l">
              <a:spcBef>
                <a:spcPts val="0"/>
              </a:spcBef>
            </a:pPr>
            <a:endParaRPr lang="en-NZ" sz="1800" dirty="0"/>
          </a:p>
        </p:txBody>
      </p:sp>
      <p:sp>
        <p:nvSpPr>
          <p:cNvPr id="6" name="Title 1"/>
          <p:cNvSpPr txBox="1">
            <a:spLocks/>
          </p:cNvSpPr>
          <p:nvPr/>
        </p:nvSpPr>
        <p:spPr>
          <a:xfrm>
            <a:off x="624378" y="96563"/>
            <a:ext cx="9593413" cy="6724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l"/>
            <a:r>
              <a:rPr lang="en-US" sz="3600" b="1" dirty="0"/>
              <a:t>58G Removing breeder chickens’ spurs</a:t>
            </a:r>
          </a:p>
        </p:txBody>
      </p:sp>
      <p:sp>
        <p:nvSpPr>
          <p:cNvPr id="8" name="TextBox 7"/>
          <p:cNvSpPr txBox="1"/>
          <p:nvPr/>
        </p:nvSpPr>
        <p:spPr>
          <a:xfrm>
            <a:off x="624377" y="1015853"/>
            <a:ext cx="562542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Audience</a:t>
            </a:r>
            <a:endPar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defRPr/>
            </a:pPr>
            <a:r>
              <a:rPr lang="en-NZ" sz="1400" dirty="0">
                <a:solidFill>
                  <a:prstClr val="black"/>
                </a:solidFill>
              </a:rPr>
              <a:t>Commercial chicken breeders, commercial layer hen chicken breeders, Commercial meat chicken breeders, lifestyle chicken breeders.</a:t>
            </a:r>
            <a:endParaRPr kumimoji="0" lang="en-NZ"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24377" y="1846850"/>
            <a:ext cx="160460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Message</a:t>
            </a:r>
            <a:endParaRPr kumimoji="0" lang="en-NZ" sz="18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5" name="Subtitle 2"/>
          <p:cNvSpPr txBox="1">
            <a:spLocks/>
          </p:cNvSpPr>
          <p:nvPr/>
        </p:nvSpPr>
        <p:spPr>
          <a:xfrm>
            <a:off x="6662580" y="5798587"/>
            <a:ext cx="5014893" cy="702881"/>
          </a:xfrm>
          <a:prstGeom prst="rect">
            <a:avLst/>
          </a:prstGeom>
          <a:ln w="38100">
            <a:solidFill>
              <a:srgbClr val="92D050"/>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NZ" sz="1400" dirty="0">
                <a:solidFill>
                  <a:prstClr val="black"/>
                </a:solidFill>
              </a:rPr>
              <a:t>MPI webpage &amp; Ask Reg tool</a:t>
            </a:r>
          </a:p>
          <a:p>
            <a:pPr marL="285750" lvl="0" indent="-285750" algn="l">
              <a:buFont typeface="Arial" panose="020B0604020202020204" pitchFamily="34" charset="0"/>
              <a:buChar char="•"/>
              <a:defRPr/>
            </a:pPr>
            <a:r>
              <a:rPr kumimoji="0" lang="en-NZ" sz="1400" b="0" i="0" u="none" strike="noStrike" kern="1200" cap="none" spc="0" normalizeH="0" baseline="0" noProof="0" dirty="0">
                <a:ln>
                  <a:noFill/>
                </a:ln>
                <a:solidFill>
                  <a:prstClr val="black"/>
                </a:solidFill>
                <a:effectLst/>
                <a:uLnTx/>
                <a:uFillTx/>
                <a:latin typeface="Calibri" panose="020F0502020204030204"/>
                <a:ea typeface="+mn-ea"/>
                <a:cs typeface="+mn-cs"/>
              </a:rPr>
              <a:t>Engage with PIANZ/EPF, Lifestyle block channels</a:t>
            </a:r>
          </a:p>
        </p:txBody>
      </p:sp>
      <p:sp>
        <p:nvSpPr>
          <p:cNvPr id="16" name="TextBox 15"/>
          <p:cNvSpPr txBox="1"/>
          <p:nvPr/>
        </p:nvSpPr>
        <p:spPr>
          <a:xfrm>
            <a:off x="6587080" y="5460033"/>
            <a:ext cx="27498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0070C0"/>
                </a:solidFill>
                <a:effectLst/>
                <a:uLnTx/>
                <a:uFillTx/>
                <a:latin typeface="Calibri" panose="020F0502020204030204"/>
                <a:ea typeface="+mn-ea"/>
                <a:cs typeface="+mn-cs"/>
              </a:rPr>
              <a:t>Channels</a:t>
            </a:r>
            <a:r>
              <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rPr>
              <a:t>/Resources</a:t>
            </a:r>
          </a:p>
        </p:txBody>
      </p:sp>
      <p:sp>
        <p:nvSpPr>
          <p:cNvPr id="4" name="TextBox 3"/>
          <p:cNvSpPr txBox="1"/>
          <p:nvPr/>
        </p:nvSpPr>
        <p:spPr>
          <a:xfrm flipH="1">
            <a:off x="6662580" y="1874436"/>
            <a:ext cx="5014893" cy="3416320"/>
          </a:xfrm>
          <a:prstGeom prst="rect">
            <a:avLst/>
          </a:prstGeom>
          <a:noFill/>
          <a:ln w="38100">
            <a:solidFill>
              <a:schemeClr val="accent4"/>
            </a:solidFill>
          </a:ln>
        </p:spPr>
        <p:txBody>
          <a:bodyPr wrap="square" rtlCol="0">
            <a:spAutoFit/>
          </a:bodyPr>
          <a:lstStyle/>
          <a:p>
            <a:pPr marL="285750" lvl="0" indent="-285750">
              <a:buFont typeface="Arial" panose="020B0604020202020204" pitchFamily="34" charset="0"/>
              <a:buChar char="•"/>
              <a:defRPr/>
            </a:pPr>
            <a:r>
              <a:rPr lang="en-NZ" sz="1200" dirty="0">
                <a:solidFill>
                  <a:prstClr val="black"/>
                </a:solidFill>
              </a:rPr>
              <a:t>This regulation comes into effect on 9 May 2021.</a:t>
            </a:r>
          </a:p>
          <a:p>
            <a:pPr lvl="0">
              <a:defRPr/>
            </a:pPr>
            <a:endParaRPr lang="en-NZ" sz="1200" dirty="0">
              <a:solidFill>
                <a:prstClr val="black"/>
              </a:solidFill>
            </a:endParaRPr>
          </a:p>
          <a:p>
            <a:pPr marL="285750" indent="-285750">
              <a:buFont typeface="Arial" panose="020B0604020202020204" pitchFamily="34" charset="0"/>
              <a:buChar char="•"/>
              <a:defRPr/>
            </a:pPr>
            <a:r>
              <a:rPr lang="en-NZ" sz="1200" dirty="0">
                <a:solidFill>
                  <a:prstClr val="black"/>
                </a:solidFill>
              </a:rPr>
              <a:t>In these regulations, </a:t>
            </a:r>
            <a:r>
              <a:rPr lang="en-NZ" sz="1200" b="1" dirty="0">
                <a:solidFill>
                  <a:prstClr val="black"/>
                </a:solidFill>
              </a:rPr>
              <a:t>breeder chicken </a:t>
            </a:r>
            <a:r>
              <a:rPr lang="en-NZ" sz="1200" dirty="0">
                <a:solidFill>
                  <a:prstClr val="black"/>
                </a:solidFill>
              </a:rPr>
              <a:t>means an animal of the </a:t>
            </a:r>
            <a:r>
              <a:rPr lang="en-NZ" sz="1200" i="1" dirty="0">
                <a:solidFill>
                  <a:prstClr val="black"/>
                </a:solidFill>
              </a:rPr>
              <a:t>Gallus </a:t>
            </a:r>
            <a:r>
              <a:rPr lang="en-NZ" sz="1200" i="1" dirty="0" err="1">
                <a:solidFill>
                  <a:prstClr val="black"/>
                </a:solidFill>
              </a:rPr>
              <a:t>gallus</a:t>
            </a:r>
            <a:r>
              <a:rPr lang="en-NZ" sz="1200" i="1" dirty="0">
                <a:solidFill>
                  <a:prstClr val="black"/>
                </a:solidFill>
              </a:rPr>
              <a:t> </a:t>
            </a:r>
            <a:r>
              <a:rPr lang="en-NZ" sz="1200" i="1" dirty="0" err="1">
                <a:solidFill>
                  <a:prstClr val="black"/>
                </a:solidFill>
              </a:rPr>
              <a:t>domesticus</a:t>
            </a:r>
            <a:r>
              <a:rPr lang="en-NZ" sz="1200" i="1" dirty="0">
                <a:solidFill>
                  <a:prstClr val="black"/>
                </a:solidFill>
              </a:rPr>
              <a:t> </a:t>
            </a:r>
            <a:r>
              <a:rPr lang="en-NZ" sz="1200" dirty="0">
                <a:solidFill>
                  <a:prstClr val="black"/>
                </a:solidFill>
              </a:rPr>
              <a:t>whose offspring are breeding stock or laying or meat birds.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A </a:t>
            </a:r>
            <a:r>
              <a:rPr lang="en-NZ" sz="1200" b="1" dirty="0">
                <a:solidFill>
                  <a:prstClr val="black"/>
                </a:solidFill>
              </a:rPr>
              <a:t>spur </a:t>
            </a:r>
            <a:r>
              <a:rPr lang="en-NZ" sz="1200" dirty="0">
                <a:solidFill>
                  <a:prstClr val="black"/>
                </a:solidFill>
              </a:rPr>
              <a:t>is a horn-like protrusion of keratin that develops from a fleshy nub on the back of the legs of roosters and sometimes hens.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b="1" dirty="0">
                <a:solidFill>
                  <a:prstClr val="black"/>
                </a:solidFill>
              </a:rPr>
              <a:t>Keratin sheath </a:t>
            </a:r>
            <a:r>
              <a:rPr lang="en-NZ" sz="1200" dirty="0">
                <a:solidFill>
                  <a:prstClr val="black"/>
                </a:solidFill>
              </a:rPr>
              <a:t>means the layer of keratin that covers the bone of a spur on the back of a chicken’s leg (sometimes referred to as the nail of the spur)</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b="1" dirty="0">
                <a:solidFill>
                  <a:prstClr val="black"/>
                </a:solidFill>
              </a:rPr>
              <a:t>Spur bud </a:t>
            </a:r>
            <a:r>
              <a:rPr lang="en-NZ" sz="1200" dirty="0">
                <a:solidFill>
                  <a:prstClr val="black"/>
                </a:solidFill>
              </a:rPr>
              <a:t>means the protruding nub of flesh, bone and keratin on the back of a young chicken’s leg from which a spur develops. </a:t>
            </a:r>
          </a:p>
          <a:p>
            <a:pPr lvl="0">
              <a:defRPr/>
            </a:pPr>
            <a:endParaRPr lang="en-NZ" sz="1200" dirty="0">
              <a:solidFill>
                <a:prstClr val="black"/>
              </a:solidFill>
            </a:endParaRPr>
          </a:p>
          <a:p>
            <a:pPr marL="285750" lvl="0" indent="-285750">
              <a:buFont typeface="Arial" panose="020B0604020202020204" pitchFamily="34" charset="0"/>
              <a:buChar char="•"/>
              <a:defRPr/>
            </a:pPr>
            <a:r>
              <a:rPr lang="en-NZ" sz="1200" dirty="0">
                <a:solidFill>
                  <a:prstClr val="black"/>
                </a:solidFill>
              </a:rPr>
              <a:t>Both the owner and person removing the spur bud or keratin sheath are liable. </a:t>
            </a:r>
          </a:p>
        </p:txBody>
      </p:sp>
      <p:sp>
        <p:nvSpPr>
          <p:cNvPr id="5" name="TextBox 4"/>
          <p:cNvSpPr txBox="1"/>
          <p:nvPr/>
        </p:nvSpPr>
        <p:spPr>
          <a:xfrm>
            <a:off x="6662580" y="1493918"/>
            <a:ext cx="1431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4472C4"/>
                </a:solidFill>
                <a:effectLst/>
                <a:uLnTx/>
                <a:uFillTx/>
                <a:latin typeface="Calibri" panose="020F0502020204030204"/>
                <a:ea typeface="+mn-ea"/>
                <a:cs typeface="+mn-cs"/>
              </a:rPr>
              <a:t>Back Pocket</a:t>
            </a:r>
          </a:p>
        </p:txBody>
      </p:sp>
      <p:sp>
        <p:nvSpPr>
          <p:cNvPr id="7" name="Footer Placeholder 6">
            <a:extLst>
              <a:ext uri="{FF2B5EF4-FFF2-40B4-BE49-F238E27FC236}">
                <a16:creationId xmlns:a16="http://schemas.microsoft.com/office/drawing/2014/main" id="{89D15C96-9548-466E-A0C9-AB89820775FB}"/>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889811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4039" y="365128"/>
            <a:ext cx="8543925" cy="5706159"/>
          </a:xfrm>
          <a:solidFill>
            <a:srgbClr val="92D050"/>
          </a:solidFill>
        </p:spPr>
        <p:txBody>
          <a:bodyPr>
            <a:normAutofit/>
          </a:bodyPr>
          <a:lstStyle/>
          <a:p>
            <a:pPr algn="ctr"/>
            <a:r>
              <a:rPr lang="en-NZ" sz="6600" b="1" dirty="0"/>
              <a:t>Game fowl </a:t>
            </a:r>
          </a:p>
        </p:txBody>
      </p:sp>
      <p:sp>
        <p:nvSpPr>
          <p:cNvPr id="3" name="Footer Placeholder 2">
            <a:extLst>
              <a:ext uri="{FF2B5EF4-FFF2-40B4-BE49-F238E27FC236}">
                <a16:creationId xmlns:a16="http://schemas.microsoft.com/office/drawing/2014/main" id="{B436038B-7D1C-4E98-95E4-93B312504206}"/>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3405582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4377" y="2261246"/>
            <a:ext cx="5734478" cy="4181499"/>
          </a:xfrm>
          <a:ln w="38100">
            <a:solidFill>
              <a:srgbClr val="92D050"/>
            </a:solidFill>
          </a:ln>
        </p:spPr>
        <p:txBody>
          <a:bodyPr anchor="ctr">
            <a:noAutofit/>
          </a:bodyPr>
          <a:lstStyle/>
          <a:p>
            <a:pPr algn="l"/>
            <a:endParaRPr lang="en-NZ" sz="2000" dirty="0"/>
          </a:p>
          <a:p>
            <a:pPr algn="l"/>
            <a:endParaRPr lang="en-NZ" sz="1800" dirty="0"/>
          </a:p>
          <a:p>
            <a:pPr marL="285750" indent="-285750" algn="l">
              <a:buFont typeface="Arial" panose="020B0604020202020204" pitchFamily="34" charset="0"/>
              <a:buChar char="•"/>
            </a:pPr>
            <a:r>
              <a:rPr lang="en-NZ" sz="1800" dirty="0"/>
              <a:t>Dubbing is painful and always requires pain relief. It must be done by someone who is competent to undertake this procedure, using the right equipment. </a:t>
            </a:r>
          </a:p>
          <a:p>
            <a:pPr algn="l"/>
            <a:endParaRPr lang="en-NZ" sz="1800" dirty="0"/>
          </a:p>
          <a:p>
            <a:pPr marL="285750" indent="-285750" algn="l">
              <a:buFont typeface="Arial" panose="020B0604020202020204" pitchFamily="34" charset="0"/>
              <a:buChar char="•"/>
            </a:pPr>
            <a:r>
              <a:rPr lang="en-NZ" sz="1800" dirty="0"/>
              <a:t>Dubbing is the removal of the comb, wattle and earlobes from the head of game fowl. It is done to reduce the risks of injuries and fatalities from fighting between birds.</a:t>
            </a:r>
          </a:p>
          <a:p>
            <a:pPr algn="l"/>
            <a:endParaRPr lang="en-NZ" sz="1800" dirty="0"/>
          </a:p>
          <a:p>
            <a:pPr marL="285750" indent="-285750" algn="l">
              <a:buFont typeface="Arial" panose="020B0604020202020204" pitchFamily="34" charset="0"/>
              <a:buChar char="•"/>
            </a:pPr>
            <a:r>
              <a:rPr lang="en-NZ" sz="1800" dirty="0"/>
              <a:t>If you need to dub game fowl, you must use pain relief authorised by a veterinarian. Otherwise you could face a criminal conviction and fine of up to $3,000, or $15,000 for the business. </a:t>
            </a:r>
          </a:p>
          <a:p>
            <a:pPr marL="285750" indent="-285750" algn="l">
              <a:spcBef>
                <a:spcPts val="0"/>
              </a:spcBef>
              <a:buFont typeface="Arial" panose="020B0604020202020204" pitchFamily="34" charset="0"/>
              <a:buChar char="•"/>
            </a:pPr>
            <a:endParaRPr lang="en-NZ" sz="1800" dirty="0"/>
          </a:p>
          <a:p>
            <a:pPr algn="l">
              <a:spcBef>
                <a:spcPts val="0"/>
              </a:spcBef>
            </a:pPr>
            <a:endParaRPr lang="en-NZ" sz="1800" dirty="0"/>
          </a:p>
          <a:p>
            <a:pPr algn="l">
              <a:spcBef>
                <a:spcPts val="0"/>
              </a:spcBef>
            </a:pPr>
            <a:endParaRPr lang="en-NZ" sz="1800" dirty="0"/>
          </a:p>
          <a:p>
            <a:pPr algn="l">
              <a:spcBef>
                <a:spcPts val="0"/>
              </a:spcBef>
            </a:pPr>
            <a:endParaRPr lang="en-NZ" sz="1800" dirty="0"/>
          </a:p>
        </p:txBody>
      </p:sp>
      <p:sp>
        <p:nvSpPr>
          <p:cNvPr id="6" name="Title 1"/>
          <p:cNvSpPr txBox="1">
            <a:spLocks/>
          </p:cNvSpPr>
          <p:nvPr/>
        </p:nvSpPr>
        <p:spPr>
          <a:xfrm>
            <a:off x="624378" y="96563"/>
            <a:ext cx="9593413" cy="6724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NZ"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algn="l"/>
            <a:r>
              <a:rPr lang="en-US" sz="3600" b="1" dirty="0"/>
              <a:t>58H Dubbing game fowl</a:t>
            </a:r>
          </a:p>
        </p:txBody>
      </p:sp>
      <p:sp>
        <p:nvSpPr>
          <p:cNvPr id="8" name="TextBox 7"/>
          <p:cNvSpPr txBox="1"/>
          <p:nvPr/>
        </p:nvSpPr>
        <p:spPr>
          <a:xfrm>
            <a:off x="624377" y="962192"/>
            <a:ext cx="6825031"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Audience</a:t>
            </a:r>
            <a:endParaRPr kumimoji="0" lang="en-NZ" sz="14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defRPr/>
            </a:pPr>
            <a:r>
              <a:rPr lang="en-NZ" sz="1400" dirty="0">
                <a:solidFill>
                  <a:prstClr val="black"/>
                </a:solidFill>
              </a:rPr>
              <a:t>Recreational game fowl breeders, Poultry fanciers</a:t>
            </a:r>
            <a:endParaRPr kumimoji="0" lang="en-NZ"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24377" y="1770963"/>
            <a:ext cx="160460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solidFill>
                  <a:srgbClr val="0070C0"/>
                </a:solidFill>
                <a:effectLst/>
                <a:uLnTx/>
                <a:uFillTx/>
                <a:latin typeface="Calibri" panose="020F0502020204030204"/>
                <a:ea typeface="+mn-ea"/>
                <a:cs typeface="+mn-cs"/>
              </a:rPr>
              <a:t>Message</a:t>
            </a:r>
            <a:endParaRPr kumimoji="0" lang="en-NZ" sz="1800"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15" name="Subtitle 2"/>
          <p:cNvSpPr txBox="1">
            <a:spLocks/>
          </p:cNvSpPr>
          <p:nvPr/>
        </p:nvSpPr>
        <p:spPr>
          <a:xfrm>
            <a:off x="6863572" y="5404242"/>
            <a:ext cx="4655344" cy="983132"/>
          </a:xfrm>
          <a:prstGeom prst="rect">
            <a:avLst/>
          </a:prstGeom>
          <a:ln w="38100">
            <a:solidFill>
              <a:srgbClr val="92D050"/>
            </a:solidFill>
          </a:ln>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NZ" sz="1600" dirty="0">
                <a:solidFill>
                  <a:prstClr val="black"/>
                </a:solidFill>
              </a:rPr>
              <a:t>MPI webpage &amp; Ask Reg tool</a:t>
            </a:r>
          </a:p>
          <a:p>
            <a:pPr marL="285750" lvl="0" indent="-285750" algn="l">
              <a:buFont typeface="Arial" panose="020B0604020202020204" pitchFamily="34" charset="0"/>
              <a:buChar char="•"/>
              <a:defRPr/>
            </a:pPr>
            <a:r>
              <a:rPr kumimoji="0" lang="en-NZ" sz="1600" b="0" i="0" u="none" strike="noStrike" kern="1200" cap="none" spc="0" normalizeH="0" baseline="0" noProof="0" dirty="0">
                <a:ln>
                  <a:noFill/>
                </a:ln>
                <a:solidFill>
                  <a:prstClr val="black"/>
                </a:solidFill>
                <a:effectLst/>
                <a:uLnTx/>
                <a:uFillTx/>
                <a:latin typeface="Calibri" panose="020F0502020204030204"/>
                <a:ea typeface="+mn-ea"/>
                <a:cs typeface="+mn-cs"/>
              </a:rPr>
              <a:t>Engagement with </a:t>
            </a:r>
            <a:r>
              <a:rPr lang="en-NZ" sz="1600" dirty="0">
                <a:solidFill>
                  <a:prstClr val="black"/>
                </a:solidFill>
                <a:latin typeface="Calibri" panose="020F0502020204030204"/>
              </a:rPr>
              <a:t>Ian Selby, Neil Christiansen (poultry veterinarian)</a:t>
            </a:r>
            <a:endParaRPr kumimoji="0" lang="en-NZ"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6807862" y="5080181"/>
            <a:ext cx="20619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b="1" i="0" u="none" strike="noStrike" kern="1200" cap="none" spc="0" normalizeH="0" baseline="0" noProof="0" dirty="0">
                <a:ln>
                  <a:noFill/>
                </a:ln>
                <a:solidFill>
                  <a:srgbClr val="0070C0"/>
                </a:solidFill>
                <a:effectLst/>
                <a:uLnTx/>
                <a:uFillTx/>
                <a:latin typeface="Calibri" panose="020F0502020204030204"/>
                <a:ea typeface="+mn-ea"/>
                <a:cs typeface="+mn-cs"/>
              </a:rPr>
              <a:t>Channels</a:t>
            </a:r>
            <a:r>
              <a:rPr kumimoji="0" lang="en-NZ" sz="1600" b="1" i="0" u="none" strike="noStrike" kern="1200" cap="none" spc="0" normalizeH="0" baseline="0" noProof="0" dirty="0">
                <a:ln>
                  <a:noFill/>
                </a:ln>
                <a:solidFill>
                  <a:srgbClr val="0070C0"/>
                </a:solidFill>
                <a:effectLst/>
                <a:uLnTx/>
                <a:uFillTx/>
                <a:latin typeface="Calibri" panose="020F0502020204030204"/>
                <a:ea typeface="+mn-ea"/>
                <a:cs typeface="+mn-cs"/>
              </a:rPr>
              <a:t>/Resources</a:t>
            </a:r>
          </a:p>
        </p:txBody>
      </p:sp>
      <p:sp>
        <p:nvSpPr>
          <p:cNvPr id="4" name="TextBox 3"/>
          <p:cNvSpPr txBox="1"/>
          <p:nvPr/>
        </p:nvSpPr>
        <p:spPr>
          <a:xfrm flipH="1">
            <a:off x="6882687" y="664295"/>
            <a:ext cx="4617114" cy="4401205"/>
          </a:xfrm>
          <a:prstGeom prst="rect">
            <a:avLst/>
          </a:prstGeom>
          <a:noFill/>
          <a:ln w="38100">
            <a:solidFill>
              <a:schemeClr val="accent4"/>
            </a:solidFill>
          </a:ln>
        </p:spPr>
        <p:txBody>
          <a:bodyPr wrap="square" rtlCol="0">
            <a:spAutoFit/>
          </a:bodyPr>
          <a:lstStyle/>
          <a:p>
            <a:pPr marL="285750" lvl="0" indent="-285750">
              <a:buFont typeface="Arial" panose="020B0604020202020204" pitchFamily="34" charset="0"/>
              <a:buChar char="•"/>
              <a:defRPr/>
            </a:pPr>
            <a:r>
              <a:rPr lang="en-NZ" sz="1400" dirty="0">
                <a:solidFill>
                  <a:prstClr val="black"/>
                </a:solidFill>
              </a:rPr>
              <a:t>This regulation comes into effect on 9 May 2021.</a:t>
            </a:r>
          </a:p>
          <a:p>
            <a:pPr lvl="0">
              <a:defRPr/>
            </a:pPr>
            <a:endParaRPr lang="en-NZ" sz="1400" dirty="0">
              <a:solidFill>
                <a:prstClr val="black"/>
              </a:solidFill>
            </a:endParaRPr>
          </a:p>
          <a:p>
            <a:pPr marL="285750" indent="-285750">
              <a:buFont typeface="Arial" panose="020B0604020202020204" pitchFamily="34" charset="0"/>
              <a:buChar char="•"/>
              <a:defRPr/>
            </a:pPr>
            <a:r>
              <a:rPr lang="en-NZ" sz="1400" dirty="0">
                <a:solidFill>
                  <a:prstClr val="black"/>
                </a:solidFill>
              </a:rPr>
              <a:t>In these regulations, </a:t>
            </a:r>
            <a:r>
              <a:rPr lang="en-NZ" sz="1400" b="1" dirty="0">
                <a:solidFill>
                  <a:prstClr val="black"/>
                </a:solidFill>
              </a:rPr>
              <a:t>pain relief </a:t>
            </a:r>
            <a:r>
              <a:rPr lang="en-NZ" sz="1400" dirty="0">
                <a:solidFill>
                  <a:prstClr val="black"/>
                </a:solidFill>
              </a:rPr>
              <a:t>means any anaesthetic, analgesic, or sedation administered with the aim of providing effective and significant alleviation of pain. </a:t>
            </a:r>
          </a:p>
          <a:p>
            <a:pPr marL="285750" indent="-285750">
              <a:buFont typeface="Arial" panose="020B0604020202020204" pitchFamily="34" charset="0"/>
              <a:buChar char="•"/>
              <a:defRPr/>
            </a:pPr>
            <a:endParaRPr lang="en-NZ" sz="1400" dirty="0">
              <a:solidFill>
                <a:prstClr val="black"/>
              </a:solidFill>
            </a:endParaRPr>
          </a:p>
          <a:p>
            <a:pPr marL="285750" indent="-285750">
              <a:buFont typeface="Arial" panose="020B0604020202020204" pitchFamily="34" charset="0"/>
              <a:buChar char="•"/>
              <a:defRPr/>
            </a:pPr>
            <a:r>
              <a:rPr lang="en-NZ" sz="1400" dirty="0">
                <a:solidFill>
                  <a:prstClr val="black"/>
                </a:solidFill>
              </a:rPr>
              <a:t>In this regulation, </a:t>
            </a:r>
            <a:r>
              <a:rPr lang="en-NZ" sz="1400" b="1" dirty="0">
                <a:solidFill>
                  <a:prstClr val="black"/>
                </a:solidFill>
              </a:rPr>
              <a:t>game fowl </a:t>
            </a:r>
            <a:r>
              <a:rPr lang="en-NZ" sz="1400" dirty="0">
                <a:solidFill>
                  <a:prstClr val="black"/>
                </a:solidFill>
              </a:rPr>
              <a:t>means modern game fowl, old English game fowl and bantams. </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In this regulation, </a:t>
            </a:r>
            <a:r>
              <a:rPr lang="en-NZ" sz="1400" b="1" dirty="0">
                <a:solidFill>
                  <a:prstClr val="black"/>
                </a:solidFill>
              </a:rPr>
              <a:t>comb </a:t>
            </a:r>
            <a:r>
              <a:rPr lang="en-NZ" sz="1400" dirty="0">
                <a:solidFill>
                  <a:prstClr val="black"/>
                </a:solidFill>
              </a:rPr>
              <a:t>means a fleshy growth or crest on the top of the head of a game fowl.</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In this regulation, </a:t>
            </a:r>
            <a:r>
              <a:rPr lang="en-NZ" sz="1400" b="1" dirty="0">
                <a:solidFill>
                  <a:prstClr val="black"/>
                </a:solidFill>
              </a:rPr>
              <a:t>wattle</a:t>
            </a:r>
            <a:r>
              <a:rPr lang="en-NZ" sz="1400" dirty="0">
                <a:solidFill>
                  <a:prstClr val="black"/>
                </a:solidFill>
              </a:rPr>
              <a:t> means a fleshy appendage hanging from the head, neck, or both of game fowl. </a:t>
            </a:r>
          </a:p>
          <a:p>
            <a:pPr lvl="0">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Both the owner and person carrying out the dubbing are liable. </a:t>
            </a:r>
          </a:p>
          <a:p>
            <a:pPr marL="285750" lvl="0" indent="-285750">
              <a:buFont typeface="Arial" panose="020B0604020202020204" pitchFamily="34" charset="0"/>
              <a:buChar char="•"/>
              <a:defRPr/>
            </a:pPr>
            <a:endParaRPr lang="en-NZ" sz="1400" dirty="0">
              <a:solidFill>
                <a:prstClr val="black"/>
              </a:solidFill>
            </a:endParaRPr>
          </a:p>
          <a:p>
            <a:pPr marL="285750" lvl="0" indent="-285750">
              <a:buFont typeface="Arial" panose="020B0604020202020204" pitchFamily="34" charset="0"/>
              <a:buChar char="•"/>
              <a:defRPr/>
            </a:pPr>
            <a:r>
              <a:rPr lang="en-NZ" sz="1400" dirty="0">
                <a:solidFill>
                  <a:prstClr val="black"/>
                </a:solidFill>
              </a:rPr>
              <a:t>Talk to your veterinarian about how to provide adequate pain relief.</a:t>
            </a:r>
          </a:p>
        </p:txBody>
      </p:sp>
      <p:sp>
        <p:nvSpPr>
          <p:cNvPr id="5" name="TextBox 4"/>
          <p:cNvSpPr txBox="1"/>
          <p:nvPr/>
        </p:nvSpPr>
        <p:spPr>
          <a:xfrm>
            <a:off x="6807862" y="241309"/>
            <a:ext cx="14310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srgbClr val="4472C4"/>
                </a:solidFill>
                <a:effectLst/>
                <a:uLnTx/>
                <a:uFillTx/>
                <a:latin typeface="Calibri" panose="020F0502020204030204"/>
                <a:ea typeface="+mn-ea"/>
                <a:cs typeface="+mn-cs"/>
              </a:rPr>
              <a:t>Back Pocket</a:t>
            </a:r>
          </a:p>
        </p:txBody>
      </p:sp>
      <p:sp>
        <p:nvSpPr>
          <p:cNvPr id="7" name="Footer Placeholder 6">
            <a:extLst>
              <a:ext uri="{FF2B5EF4-FFF2-40B4-BE49-F238E27FC236}">
                <a16:creationId xmlns:a16="http://schemas.microsoft.com/office/drawing/2014/main" id="{AB2A7B05-DB3A-4B7B-A8E1-213EB19ED672}"/>
              </a:ext>
            </a:extLst>
          </p:cNvPr>
          <p:cNvSpPr>
            <a:spLocks noGrp="1"/>
          </p:cNvSpPr>
          <p:nvPr>
            <p:ph type="ftr" sz="quarter" idx="11"/>
          </p:nvPr>
        </p:nvSpPr>
        <p:spPr/>
        <p:txBody>
          <a:bodyPr/>
          <a:lstStyle/>
          <a:p>
            <a:r>
              <a:rPr lang="en-NZ"/>
              <a:t>FINAL AS AT 14 APRIL 2021</a:t>
            </a:r>
            <a:endParaRPr lang="en-US"/>
          </a:p>
        </p:txBody>
      </p:sp>
    </p:spTree>
    <p:extLst>
      <p:ext uri="{BB962C8B-B14F-4D97-AF65-F5344CB8AC3E}">
        <p14:creationId xmlns:p14="http://schemas.microsoft.com/office/powerpoint/2010/main" val="2370736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3171</Words>
  <Application>Microsoft Office PowerPoint</Application>
  <PresentationFormat>Widescreen</PresentationFormat>
  <Paragraphs>277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General Messages</vt:lpstr>
      <vt:lpstr>Overarching messages</vt:lpstr>
      <vt:lpstr>Significant surgical procedures</vt:lpstr>
      <vt:lpstr>Competency</vt:lpstr>
      <vt:lpstr>Pain relief</vt:lpstr>
      <vt:lpstr>Penalties</vt:lpstr>
      <vt:lpstr>Chickens &amp; Turkeys </vt:lpstr>
      <vt:lpstr>PowerPoint Presentation</vt:lpstr>
      <vt:lpstr>PowerPoint Presentation</vt:lpstr>
      <vt:lpstr>PowerPoint Presentation</vt:lpstr>
      <vt:lpstr>PowerPoint Presentation</vt:lpstr>
      <vt:lpstr>Game fowl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Messages</dc:title>
  <dc:creator>Shari Mannan</dc:creator>
  <cp:lastModifiedBy>Brittany Phillips</cp:lastModifiedBy>
  <cp:revision>1</cp:revision>
  <dcterms:created xsi:type="dcterms:W3CDTF">2021-04-22T01:43:45Z</dcterms:created>
  <dcterms:modified xsi:type="dcterms:W3CDTF">2021-04-28T02:30:53Z</dcterms:modified>
</cp:coreProperties>
</file>